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0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../embeddings/oleObject2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1"/>
          <c:tx>
            <c:v>Percent</c:v>
          </c:tx>
          <c:spPr>
            <a:solidFill>
              <a:schemeClr val="accent2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FD6-43B1-83F0-7D34D8C6C8F4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DFD6-43B1-83F0-7D34D8C6C8F4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FD6-43B1-83F0-7D34D8C6C8F4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DFD6-43B1-83F0-7D34D8C6C8F4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DFD6-43B1-83F0-7D34D8C6C8F4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DFD6-43B1-83F0-7D34D8C6C8F4}"/>
              </c:ext>
            </c:extLst>
          </c:dPt>
          <c:dLbls>
            <c:dLbl>
              <c:idx val="0"/>
              <c:layout>
                <c:manualLayout>
                  <c:x val="7.2351421188630458E-2"/>
                  <c:y val="8.6554444864660402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FD6-43B1-83F0-7D34D8C6C8F4}"/>
                </c:ext>
              </c:extLst>
            </c:dLbl>
            <c:dLbl>
              <c:idx val="1"/>
              <c:layout>
                <c:manualLayout>
                  <c:x val="7.8268200792244141E-2"/>
                  <c:y val="-0.6780766107603443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FD6-43B1-83F0-7D34D8C6C8F4}"/>
                </c:ext>
              </c:extLst>
            </c:dLbl>
            <c:dLbl>
              <c:idx val="2"/>
              <c:layout>
                <c:manualLayout>
                  <c:x val="6.9653502614498708E-2"/>
                  <c:y val="-2.16231579101651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FD6-43B1-83F0-7D34D8C6C8F4}"/>
                </c:ext>
              </c:extLst>
            </c:dLbl>
            <c:dLbl>
              <c:idx val="3"/>
              <c:layout>
                <c:manualLayout>
                  <c:x val="6.6352248604583344E-2"/>
                  <c:y val="-5.11448669374765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FD6-43B1-83F0-7D34D8C6C8F4}"/>
                </c:ext>
              </c:extLst>
            </c:dLbl>
            <c:dLbl>
              <c:idx val="4"/>
              <c:layout>
                <c:manualLayout>
                  <c:x val="6.8819033279754763E-2"/>
                  <c:y val="-1.324523568203405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FD6-43B1-83F0-7D34D8C6C8F4}"/>
                </c:ext>
              </c:extLst>
            </c:dLbl>
            <c:dLbl>
              <c:idx val="5"/>
              <c:layout>
                <c:manualLayout>
                  <c:x val="7.1109212123678336E-2"/>
                  <c:y val="-1.56094321881864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DFD6-43B1-83F0-7D34D8C6C8F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'Sorted by PSR'!$BT$381:$BY$381</c:f>
              <c:strCache>
                <c:ptCount val="6"/>
                <c:pt idx="0">
                  <c:v>6 inch</c:v>
                </c:pt>
                <c:pt idx="1">
                  <c:v>8 inch</c:v>
                </c:pt>
                <c:pt idx="2">
                  <c:v>10 inch</c:v>
                </c:pt>
                <c:pt idx="3">
                  <c:v>12 inch</c:v>
                </c:pt>
                <c:pt idx="4">
                  <c:v>15 inch</c:v>
                </c:pt>
                <c:pt idx="5">
                  <c:v>18 inch</c:v>
                </c:pt>
              </c:strCache>
            </c:strRef>
          </c:cat>
          <c:val>
            <c:numRef>
              <c:f>'Sorted by PSR'!$BT$380:$BY$380</c:f>
              <c:numCache>
                <c:formatCode>0.00%</c:formatCode>
                <c:ptCount val="6"/>
                <c:pt idx="0">
                  <c:v>7.4858195986299931E-3</c:v>
                </c:pt>
                <c:pt idx="1">
                  <c:v>0.89198860620400655</c:v>
                </c:pt>
                <c:pt idx="2">
                  <c:v>3.2043708518232933E-2</c:v>
                </c:pt>
                <c:pt idx="3">
                  <c:v>6.4962494808141882E-2</c:v>
                </c:pt>
                <c:pt idx="4">
                  <c:v>1.1142749224268571E-3</c:v>
                </c:pt>
                <c:pt idx="5">
                  <c:v>2.4050959485618995E-3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DFD6-43B1-83F0-7D34D8C6C8F4}"/>
            </c:ext>
          </c:extLst>
        </c:ser>
        <c:ser>
          <c:idx val="2"/>
          <c:order val="2"/>
          <c:tx>
            <c:v>Size</c:v>
          </c:tx>
          <c:spPr>
            <a:solidFill>
              <a:schemeClr val="accent3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E-DFD6-43B1-83F0-7D34D8C6C8F4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0-DFD6-43B1-83F0-7D34D8C6C8F4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2-DFD6-43B1-83F0-7D34D8C6C8F4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4-DFD6-43B1-83F0-7D34D8C6C8F4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6-DFD6-43B1-83F0-7D34D8C6C8F4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8-DFD6-43B1-83F0-7D34D8C6C8F4}"/>
              </c:ext>
            </c:extLst>
          </c:dPt>
          <c:cat>
            <c:strRef>
              <c:f>'Sorted by PSR'!$BT$381:$BY$381</c:f>
              <c:strCache>
                <c:ptCount val="6"/>
                <c:pt idx="0">
                  <c:v>6 inch</c:v>
                </c:pt>
                <c:pt idx="1">
                  <c:v>8 inch</c:v>
                </c:pt>
                <c:pt idx="2">
                  <c:v>10 inch</c:v>
                </c:pt>
                <c:pt idx="3">
                  <c:v>12 inch</c:v>
                </c:pt>
                <c:pt idx="4">
                  <c:v>15 inch</c:v>
                </c:pt>
                <c:pt idx="5">
                  <c:v>18 inch</c:v>
                </c:pt>
              </c:strCache>
            </c:strRef>
          </c:cat>
          <c:val>
            <c:numRef>
              <c:f>'Sorted by PSR'!$BT$381:$BY$381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9-DFD6-43B1-83F0-7D34D8C6C8F4}"/>
            </c:ext>
          </c:extLst>
        </c:ser>
        <c:ser>
          <c:idx val="0"/>
          <c:order val="0"/>
          <c:tx>
            <c:v>Length (Feet)</c:v>
          </c:tx>
          <c:spPr>
            <a:solidFill>
              <a:srgbClr val="DCE6F0"/>
            </a:solidFill>
            <a:ln w="19050">
              <a:solidFill>
                <a:schemeClr val="accent1">
                  <a:lumMod val="50000"/>
                </a:schemeClr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DCE6F0"/>
              </a:solidFill>
              <a:ln w="19050">
                <a:solidFill>
                  <a:schemeClr val="accent1">
                    <a:lumMod val="50000"/>
                  </a:schemeClr>
                </a:solidFill>
              </a:ln>
              <a:effectLst/>
            </c:spPr>
            <c:extLst xmlns:c15="http://schemas.microsoft.com/office/drawing/2012/chart">
              <c:ext xmlns:c16="http://schemas.microsoft.com/office/drawing/2014/chart" uri="{C3380CC4-5D6E-409C-BE32-E72D297353CC}">
                <c16:uniqueId val="{0000001B-DFD6-43B1-83F0-7D34D8C6C8F4}"/>
              </c:ext>
            </c:extLst>
          </c:dPt>
          <c:dPt>
            <c:idx val="1"/>
            <c:invertIfNegative val="0"/>
            <c:bubble3D val="0"/>
            <c:spPr>
              <a:solidFill>
                <a:srgbClr val="DCE6F0"/>
              </a:solidFill>
              <a:ln w="19050">
                <a:solidFill>
                  <a:schemeClr val="accent1">
                    <a:lumMod val="50000"/>
                  </a:schemeClr>
                </a:solidFill>
              </a:ln>
              <a:effectLst/>
            </c:spPr>
            <c:extLst xmlns:c15="http://schemas.microsoft.com/office/drawing/2012/chart">
              <c:ext xmlns:c16="http://schemas.microsoft.com/office/drawing/2014/chart" uri="{C3380CC4-5D6E-409C-BE32-E72D297353CC}">
                <c16:uniqueId val="{0000001D-DFD6-43B1-83F0-7D34D8C6C8F4}"/>
              </c:ext>
            </c:extLst>
          </c:dPt>
          <c:dPt>
            <c:idx val="2"/>
            <c:invertIfNegative val="0"/>
            <c:bubble3D val="0"/>
            <c:spPr>
              <a:solidFill>
                <a:srgbClr val="DCE6F0"/>
              </a:solidFill>
              <a:ln w="19050">
                <a:solidFill>
                  <a:schemeClr val="accent1">
                    <a:lumMod val="50000"/>
                  </a:schemeClr>
                </a:solidFill>
              </a:ln>
              <a:effectLst/>
            </c:spPr>
            <c:extLst xmlns:c15="http://schemas.microsoft.com/office/drawing/2012/chart">
              <c:ext xmlns:c16="http://schemas.microsoft.com/office/drawing/2014/chart" uri="{C3380CC4-5D6E-409C-BE32-E72D297353CC}">
                <c16:uniqueId val="{0000001F-DFD6-43B1-83F0-7D34D8C6C8F4}"/>
              </c:ext>
            </c:extLst>
          </c:dPt>
          <c:dPt>
            <c:idx val="3"/>
            <c:invertIfNegative val="0"/>
            <c:bubble3D val="0"/>
            <c:spPr>
              <a:solidFill>
                <a:srgbClr val="DCE6F0"/>
              </a:solidFill>
              <a:ln w="19050">
                <a:solidFill>
                  <a:schemeClr val="accent1">
                    <a:lumMod val="50000"/>
                  </a:schemeClr>
                </a:solidFill>
              </a:ln>
              <a:effectLst/>
            </c:spPr>
            <c:extLst xmlns:c15="http://schemas.microsoft.com/office/drawing/2012/chart">
              <c:ext xmlns:c16="http://schemas.microsoft.com/office/drawing/2014/chart" uri="{C3380CC4-5D6E-409C-BE32-E72D297353CC}">
                <c16:uniqueId val="{00000021-DFD6-43B1-83F0-7D34D8C6C8F4}"/>
              </c:ext>
            </c:extLst>
          </c:dPt>
          <c:dPt>
            <c:idx val="4"/>
            <c:invertIfNegative val="0"/>
            <c:bubble3D val="0"/>
            <c:spPr>
              <a:solidFill>
                <a:srgbClr val="DCE6F0"/>
              </a:solidFill>
              <a:ln w="19050">
                <a:solidFill>
                  <a:schemeClr val="accent1">
                    <a:lumMod val="50000"/>
                  </a:schemeClr>
                </a:solidFill>
              </a:ln>
              <a:effectLst/>
            </c:spPr>
            <c:extLst xmlns:c15="http://schemas.microsoft.com/office/drawing/2012/chart">
              <c:ext xmlns:c16="http://schemas.microsoft.com/office/drawing/2014/chart" uri="{C3380CC4-5D6E-409C-BE32-E72D297353CC}">
                <c16:uniqueId val="{00000023-DFD6-43B1-83F0-7D34D8C6C8F4}"/>
              </c:ext>
            </c:extLst>
          </c:dPt>
          <c:dPt>
            <c:idx val="5"/>
            <c:invertIfNegative val="0"/>
            <c:bubble3D val="0"/>
            <c:spPr>
              <a:solidFill>
                <a:srgbClr val="DCE6F0"/>
              </a:solidFill>
              <a:ln w="19050">
                <a:solidFill>
                  <a:schemeClr val="accent1">
                    <a:lumMod val="50000"/>
                  </a:schemeClr>
                </a:solidFill>
              </a:ln>
              <a:effectLst/>
            </c:spPr>
            <c:extLst xmlns:c15="http://schemas.microsoft.com/office/drawing/2012/chart">
              <c:ext xmlns:c16="http://schemas.microsoft.com/office/drawing/2014/chart" uri="{C3380CC4-5D6E-409C-BE32-E72D297353CC}">
                <c16:uniqueId val="{00000025-DFD6-43B1-83F0-7D34D8C6C8F4}"/>
              </c:ext>
            </c:extLst>
          </c:dPt>
          <c:cat>
            <c:strRef>
              <c:f>'Sorted by PSR'!$BT$381:$BY$381</c:f>
              <c:strCache>
                <c:ptCount val="6"/>
                <c:pt idx="0">
                  <c:v>6 inch</c:v>
                </c:pt>
                <c:pt idx="1">
                  <c:v>8 inch</c:v>
                </c:pt>
                <c:pt idx="2">
                  <c:v>10 inch</c:v>
                </c:pt>
                <c:pt idx="3">
                  <c:v>12 inch</c:v>
                </c:pt>
                <c:pt idx="4">
                  <c:v>15 inch</c:v>
                </c:pt>
                <c:pt idx="5">
                  <c:v>18 inch</c:v>
                </c:pt>
              </c:strCache>
            </c:strRef>
          </c:cat>
          <c:val>
            <c:numRef>
              <c:f>'Sorted by PSR'!$BT$379:$BY$379</c:f>
              <c:numCache>
                <c:formatCode>?0.0</c:formatCode>
                <c:ptCount val="6"/>
                <c:pt idx="0">
                  <c:v>437.82121496941897</c:v>
                </c:pt>
                <c:pt idx="1">
                  <c:v>52169.509318470533</c:v>
                </c:pt>
                <c:pt idx="2">
                  <c:v>1874.1321789462088</c:v>
                </c:pt>
                <c:pt idx="3">
                  <c:v>3799.4448075599521</c:v>
                </c:pt>
                <c:pt idx="4">
                  <c:v>65.17031220417941</c:v>
                </c:pt>
                <c:pt idx="5">
                  <c:v>140.66623119131961</c:v>
                </c:pt>
              </c:numCache>
              <c:extLst xmlns:c15="http://schemas.microsoft.com/office/drawing/2012/chart"/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26-DFD6-43B1-83F0-7D34D8C6C8F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916069872"/>
        <c:axId val="916071512"/>
      </c:barChart>
      <c:valAx>
        <c:axId val="916071512"/>
        <c:scaling>
          <c:orientation val="minMax"/>
          <c:max val="55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General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16069872"/>
        <c:crosses val="autoZero"/>
        <c:crossBetween val="between"/>
      </c:valAx>
      <c:catAx>
        <c:axId val="9160698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1607151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egendEntry>
        <c:idx val="0"/>
        <c:delete val="1"/>
      </c:legendEntry>
      <c:legendEntry>
        <c:idx val="1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900" b="0" i="0" u="none" strike="noStrike" kern="1200" baseline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rgbClr val="4F82BD"/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>
                <a:solidFill>
                  <a:schemeClr val="accent1">
                    <a:lumMod val="50000"/>
                  </a:schemeClr>
                </a:solidFill>
              </a:rPr>
              <a:t>Sanitary</a:t>
            </a:r>
            <a:r>
              <a:rPr lang="en-US" b="1" baseline="0">
                <a:solidFill>
                  <a:schemeClr val="accent1">
                    <a:lumMod val="50000"/>
                  </a:schemeClr>
                </a:solidFill>
              </a:rPr>
              <a:t> Sewer</a:t>
            </a:r>
            <a:r>
              <a:rPr lang="en-US" b="1">
                <a:solidFill>
                  <a:schemeClr val="accent1">
                    <a:lumMod val="50000"/>
                  </a:schemeClr>
                </a:solidFill>
              </a:rPr>
              <a:t> - Gravity Pipe Material</a:t>
            </a:r>
            <a:r>
              <a:rPr lang="en-US" b="1" baseline="0">
                <a:solidFill>
                  <a:schemeClr val="accent1">
                    <a:lumMod val="50000"/>
                  </a:schemeClr>
                </a:solidFill>
              </a:rPr>
              <a:t> Breakdown</a:t>
            </a:r>
            <a:endParaRPr lang="en-US" b="1">
              <a:solidFill>
                <a:schemeClr val="accent1">
                  <a:lumMod val="50000"/>
                </a:schemeClr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1"/>
          <c:order val="1"/>
          <c:tx>
            <c:v>Percent</c:v>
          </c:tx>
          <c:spPr>
            <a:solidFill>
              <a:schemeClr val="accent2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61A-4CC6-94D9-45322BA44EE4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61A-4CC6-94D9-45322BA44EE4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661A-4CC6-94D9-45322BA44EE4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661A-4CC6-94D9-45322BA44EE4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661A-4CC6-94D9-45322BA44EE4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661A-4CC6-94D9-45322BA44EE4}"/>
              </c:ext>
            </c:extLst>
          </c:dPt>
          <c:dLbls>
            <c:dLbl>
              <c:idx val="0"/>
              <c:layout>
                <c:manualLayout>
                  <c:x val="0.11688932794839754"/>
                  <c:y val="-1.54116036810965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61A-4CC6-94D9-45322BA44EE4}"/>
                </c:ext>
              </c:extLst>
            </c:dLbl>
            <c:dLbl>
              <c:idx val="1"/>
              <c:layout>
                <c:manualLayout>
                  <c:x val="0.11124657388306167"/>
                  <c:y val="-0.4920621514740156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61A-4CC6-94D9-45322BA44EE4}"/>
                </c:ext>
              </c:extLst>
            </c:dLbl>
            <c:dLbl>
              <c:idx val="2"/>
              <c:layout>
                <c:manualLayout>
                  <c:x val="0.11739198651829039"/>
                  <c:y val="-5.10059378137330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61A-4CC6-94D9-45322BA44EE4}"/>
                </c:ext>
              </c:extLst>
            </c:dLbl>
            <c:dLbl>
              <c:idx val="3"/>
              <c:layout>
                <c:manualLayout>
                  <c:x val="0.11778074788621902"/>
                  <c:y val="-0.6443018930183409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61A-4CC6-94D9-45322BA44EE4}"/>
                </c:ext>
              </c:extLst>
            </c:dLbl>
            <c:dLbl>
              <c:idx val="4"/>
              <c:layout>
                <c:manualLayout>
                  <c:x val="6.8819033279754763E-2"/>
                  <c:y val="-1.324523568203405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61A-4CC6-94D9-45322BA44EE4}"/>
                </c:ext>
              </c:extLst>
            </c:dLbl>
            <c:dLbl>
              <c:idx val="5"/>
              <c:layout>
                <c:manualLayout>
                  <c:x val="7.1109212123678336E-2"/>
                  <c:y val="-1.56094321881864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661A-4CC6-94D9-45322BA44EE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'Sorted by PSR'!$CB$381:$CE$381</c:f>
              <c:strCache>
                <c:ptCount val="4"/>
                <c:pt idx="0">
                  <c:v>AC</c:v>
                </c:pt>
                <c:pt idx="1">
                  <c:v>PVC</c:v>
                </c:pt>
                <c:pt idx="2">
                  <c:v>RPM</c:v>
                </c:pt>
                <c:pt idx="3">
                  <c:v>VCP</c:v>
                </c:pt>
              </c:strCache>
            </c:strRef>
          </c:cat>
          <c:val>
            <c:numRef>
              <c:f>'Sorted by PSR'!$CB$380:$CE$380</c:f>
              <c:numCache>
                <c:formatCode>0.00%</c:formatCode>
                <c:ptCount val="4"/>
                <c:pt idx="0">
                  <c:v>3.2818576695572161E-3</c:v>
                </c:pt>
                <c:pt idx="1">
                  <c:v>0.41792149195707434</c:v>
                </c:pt>
                <c:pt idx="2">
                  <c:v>3.4989469436655395E-2</c:v>
                </c:pt>
                <c:pt idx="3">
                  <c:v>0.5438071809367131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661A-4CC6-94D9-45322BA44EE4}"/>
            </c:ext>
          </c:extLst>
        </c:ser>
        <c:ser>
          <c:idx val="2"/>
          <c:order val="2"/>
          <c:tx>
            <c:v>Material</c:v>
          </c:tx>
          <c:spPr>
            <a:solidFill>
              <a:schemeClr val="accent3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E-661A-4CC6-94D9-45322BA44EE4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0-661A-4CC6-94D9-45322BA44EE4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2-661A-4CC6-94D9-45322BA44EE4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4-661A-4CC6-94D9-45322BA44EE4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6-661A-4CC6-94D9-45322BA44EE4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8-661A-4CC6-94D9-45322BA44EE4}"/>
              </c:ext>
            </c:extLst>
          </c:dPt>
          <c:cat>
            <c:strRef>
              <c:f>'Sorted by PSR'!$CB$381:$CE$381</c:f>
              <c:strCache>
                <c:ptCount val="4"/>
                <c:pt idx="0">
                  <c:v>AC</c:v>
                </c:pt>
                <c:pt idx="1">
                  <c:v>PVC</c:v>
                </c:pt>
                <c:pt idx="2">
                  <c:v>RPM</c:v>
                </c:pt>
                <c:pt idx="3">
                  <c:v>VCP</c:v>
                </c:pt>
              </c:strCache>
            </c:strRef>
          </c:cat>
          <c:val>
            <c:numRef>
              <c:f>'Sorted by PSR'!$CB$381:$CE$381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9-661A-4CC6-94D9-45322BA44EE4}"/>
            </c:ext>
          </c:extLst>
        </c:ser>
        <c:ser>
          <c:idx val="0"/>
          <c:order val="0"/>
          <c:tx>
            <c:v>Length (Feet)</c:v>
          </c:tx>
          <c:spPr>
            <a:solidFill>
              <a:srgbClr val="DCE6F0"/>
            </a:solidFill>
            <a:ln w="19050">
              <a:solidFill>
                <a:schemeClr val="accent1">
                  <a:lumMod val="50000"/>
                </a:schemeClr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DCE6F0"/>
              </a:solidFill>
              <a:ln w="19050">
                <a:solidFill>
                  <a:schemeClr val="accent1">
                    <a:lumMod val="50000"/>
                  </a:schemeClr>
                </a:solidFill>
              </a:ln>
              <a:effectLst/>
            </c:spPr>
            <c:extLst xmlns:c15="http://schemas.microsoft.com/office/drawing/2012/chart">
              <c:ext xmlns:c16="http://schemas.microsoft.com/office/drawing/2014/chart" uri="{C3380CC4-5D6E-409C-BE32-E72D297353CC}">
                <c16:uniqueId val="{0000001B-661A-4CC6-94D9-45322BA44EE4}"/>
              </c:ext>
            </c:extLst>
          </c:dPt>
          <c:dPt>
            <c:idx val="1"/>
            <c:invertIfNegative val="0"/>
            <c:bubble3D val="0"/>
            <c:spPr>
              <a:solidFill>
                <a:srgbClr val="DCE6F0"/>
              </a:solidFill>
              <a:ln w="19050">
                <a:solidFill>
                  <a:schemeClr val="accent1">
                    <a:lumMod val="50000"/>
                  </a:schemeClr>
                </a:solidFill>
              </a:ln>
              <a:effectLst/>
            </c:spPr>
            <c:extLst xmlns:c15="http://schemas.microsoft.com/office/drawing/2012/chart">
              <c:ext xmlns:c16="http://schemas.microsoft.com/office/drawing/2014/chart" uri="{C3380CC4-5D6E-409C-BE32-E72D297353CC}">
                <c16:uniqueId val="{0000001D-661A-4CC6-94D9-45322BA44EE4}"/>
              </c:ext>
            </c:extLst>
          </c:dPt>
          <c:dPt>
            <c:idx val="2"/>
            <c:invertIfNegative val="0"/>
            <c:bubble3D val="0"/>
            <c:spPr>
              <a:solidFill>
                <a:srgbClr val="DCE6F0"/>
              </a:solidFill>
              <a:ln w="19050">
                <a:solidFill>
                  <a:schemeClr val="accent1">
                    <a:lumMod val="50000"/>
                  </a:schemeClr>
                </a:solidFill>
              </a:ln>
              <a:effectLst/>
            </c:spPr>
            <c:extLst xmlns:c15="http://schemas.microsoft.com/office/drawing/2012/chart">
              <c:ext xmlns:c16="http://schemas.microsoft.com/office/drawing/2014/chart" uri="{C3380CC4-5D6E-409C-BE32-E72D297353CC}">
                <c16:uniqueId val="{0000001F-661A-4CC6-94D9-45322BA44EE4}"/>
              </c:ext>
            </c:extLst>
          </c:dPt>
          <c:dPt>
            <c:idx val="3"/>
            <c:invertIfNegative val="0"/>
            <c:bubble3D val="0"/>
            <c:spPr>
              <a:solidFill>
                <a:srgbClr val="DCE6F0"/>
              </a:solidFill>
              <a:ln w="19050">
                <a:solidFill>
                  <a:schemeClr val="accent1">
                    <a:lumMod val="50000"/>
                  </a:schemeClr>
                </a:solidFill>
              </a:ln>
              <a:effectLst/>
            </c:spPr>
            <c:extLst xmlns:c15="http://schemas.microsoft.com/office/drawing/2012/chart">
              <c:ext xmlns:c16="http://schemas.microsoft.com/office/drawing/2014/chart" uri="{C3380CC4-5D6E-409C-BE32-E72D297353CC}">
                <c16:uniqueId val="{00000021-661A-4CC6-94D9-45322BA44EE4}"/>
              </c:ext>
            </c:extLst>
          </c:dPt>
          <c:dPt>
            <c:idx val="4"/>
            <c:invertIfNegative val="0"/>
            <c:bubble3D val="0"/>
            <c:spPr>
              <a:solidFill>
                <a:srgbClr val="DCE6F0"/>
              </a:solidFill>
              <a:ln w="19050">
                <a:solidFill>
                  <a:schemeClr val="accent1">
                    <a:lumMod val="50000"/>
                  </a:schemeClr>
                </a:solidFill>
              </a:ln>
              <a:effectLst/>
            </c:spPr>
            <c:extLst xmlns:c15="http://schemas.microsoft.com/office/drawing/2012/chart">
              <c:ext xmlns:c16="http://schemas.microsoft.com/office/drawing/2014/chart" uri="{C3380CC4-5D6E-409C-BE32-E72D297353CC}">
                <c16:uniqueId val="{00000023-661A-4CC6-94D9-45322BA44EE4}"/>
              </c:ext>
            </c:extLst>
          </c:dPt>
          <c:dPt>
            <c:idx val="5"/>
            <c:invertIfNegative val="0"/>
            <c:bubble3D val="0"/>
            <c:spPr>
              <a:solidFill>
                <a:srgbClr val="DCE6F0"/>
              </a:solidFill>
              <a:ln w="19050">
                <a:solidFill>
                  <a:schemeClr val="accent1">
                    <a:lumMod val="50000"/>
                  </a:schemeClr>
                </a:solidFill>
              </a:ln>
              <a:effectLst/>
            </c:spPr>
            <c:extLst xmlns:c15="http://schemas.microsoft.com/office/drawing/2012/chart">
              <c:ext xmlns:c16="http://schemas.microsoft.com/office/drawing/2014/chart" uri="{C3380CC4-5D6E-409C-BE32-E72D297353CC}">
                <c16:uniqueId val="{00000025-661A-4CC6-94D9-45322BA44EE4}"/>
              </c:ext>
            </c:extLst>
          </c:dPt>
          <c:cat>
            <c:strRef>
              <c:f>'Sorted by PSR'!$CB$381:$CE$381</c:f>
              <c:strCache>
                <c:ptCount val="4"/>
                <c:pt idx="0">
                  <c:v>AC</c:v>
                </c:pt>
                <c:pt idx="1">
                  <c:v>PVC</c:v>
                </c:pt>
                <c:pt idx="2">
                  <c:v>RPM</c:v>
                </c:pt>
                <c:pt idx="3">
                  <c:v>VCP</c:v>
                </c:pt>
              </c:strCache>
            </c:strRef>
          </c:cat>
          <c:val>
            <c:numRef>
              <c:f>'Sorted by PSR'!$CB$379:$CE$379</c:f>
              <c:numCache>
                <c:formatCode>?0</c:formatCode>
                <c:ptCount val="4"/>
                <c:pt idx="0">
                  <c:v>191.94516957170757</c:v>
                </c:pt>
                <c:pt idx="1">
                  <c:v>24442.867338663276</c:v>
                </c:pt>
                <c:pt idx="2">
                  <c:v>2046.4201438537771</c:v>
                </c:pt>
                <c:pt idx="3">
                  <c:v>31805.511411252828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26-661A-4CC6-94D9-45322BA44E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916069872"/>
        <c:axId val="916071512"/>
      </c:barChart>
      <c:valAx>
        <c:axId val="916071512"/>
        <c:scaling>
          <c:orientation val="minMax"/>
          <c:max val="35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General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16069872"/>
        <c:crosses val="autoZero"/>
        <c:crossBetween val="between"/>
      </c:valAx>
      <c:catAx>
        <c:axId val="9160698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1607151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egendEntry>
        <c:idx val="0"/>
        <c:delete val="1"/>
      </c:legendEntry>
      <c:legendEntry>
        <c:idx val="1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900" b="0" i="0" u="none" strike="noStrike" kern="1200" baseline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rgbClr val="4F82BD"/>
      </a:solidFill>
      <a:round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748618E9-EE2D-4864-9EEE-58939BD4FB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317D1EC0-23FF-4FC8-B22D-E34878EAA4CC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5AB929A7-258C-4469-AAB4-A67D713F7A8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DA635CDB-2D00-49D5-B26E-0694A25000C7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B4288D7A-F857-418D-92F2-368E841B9F27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F1084F50-7F3C-4A4A-877E-FFD9EC7CD88B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331E64C1-F4C0-4A94-B319-BB1A0A2450B5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63D8374-8052-417F-AB69-B97EAC43D513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C7750734-4D51-4019-A003-38A3DE49B434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1B693D1-DBA2-4D3B-9B37-D9EE8C4112F4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1BCD3EA8-E4C0-4AF6-817F-F9F29157A499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7A170FB3-B397-4AC9-85FD-65388F26D90A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BE5EC0B9-49C7-4777-AEC5-B5EF8DE40498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7902048B-30F7-4434-87A5-140F9BB4BEB1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0500A6E2-A41C-4751-8A4E-9A0C5718D930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FC259517-7BE7-45F9-81C0-3A6362BF143C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90652F56-7B71-42B2-AB68-22204A6DF177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059830E-1C3D-4D42-8789-524971CB465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B53325A7-86D3-4B52-A7E3-ADDF408B406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6D53F46F-EC12-484C-A4E7-791E57687AC1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464ED9CA-8950-47B8-A9ED-22B45CE15FB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E4429F7B-9FD7-438F-8ECA-3FCAD006180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0C558100-D455-4B41-890C-BCC898B2D16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F2886397-398A-4318-BE16-2CBAC1902F9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7D32A3A6-CE6E-4ABD-8522-2C8DC88C070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F9014C09-5B84-4798-8BDE-C80D76E67B8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2A29EB9E-ED9D-4C69-8A26-9A7A0A830569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AA2899F9-1795-416F-8F3D-26EEB684DB6A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E3043474-8625-495C-BD06-3627FD286C5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D432CE47-7631-408E-8DDC-79EE378B707B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B2C8832D-8B8D-4036-B913-2D363143274B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1CCEFEAF-E87B-4FF2-A947-94CABAA0610D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43A7CD3-94E1-42A9-BAB7-2AFCD9FCBD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1078" y="722903"/>
            <a:ext cx="10495904" cy="2460770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67609B-8FD3-4FF7-8EBC-6619CA868B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1078" y="3428997"/>
            <a:ext cx="10495904" cy="2306639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39" name="Right Triangle 38">
            <a:extLst>
              <a:ext uri="{FF2B5EF4-FFF2-40B4-BE49-F238E27FC236}">
                <a16:creationId xmlns:a16="http://schemas.microsoft.com/office/drawing/2014/main" id="{2437C4A8-8E3A-4ADA-93B9-64737CE1AB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3500000">
            <a:off x="-281093" y="2607907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7A76F-3401-4F50-AE85-8F2AA247B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5/22/2023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F02E50-D34E-4DD4-8B3B-55D08F25F5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91078" y="236364"/>
            <a:ext cx="4114800" cy="41712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B53B71-D2FA-4DDC-9C9C-E26F7B591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312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9BD70F-ACE4-4595-845E-2296BDF83B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978CD9-E0B5-4B48-8366-91E6D22C9F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FAF4B4-44D3-4E29-B235-A1B868207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5/22/2023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D7BA37-9639-480E-84AB-EA277225C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BFC658-154E-48DE-AD31-813E5170C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264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65405209-5179-4359-91ED-1B1A46619A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0E32344F-3BE0-4CE8-B1BD-9ABD425E1C0D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599DE306-F4FB-4730-A066-ADF38D739563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CCB32885-303F-477F-A081-27425944F230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260C0C0B-4CD0-467D-A382-2B2415102C48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788DF0F-327F-43A5-AB71-3D32053D83CA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298A0902-2662-4911-A532-AA6310861479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ABDA4F7-23F4-46D1-8B7E-A21DD84083E1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D7FC9FC2-8808-438E-8FFB-5FE416BFB5C8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04694E5-71F9-4210-9BE8-FC12CC177BD3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0B37E805-A7E5-4906-B0C5-1373F3DA9628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7A4CD964-FBD6-41AB-8A02-9509A2BAC11F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E9CD7FF8-E827-4E0A-BCE2-CCB34EDAC0FC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5C4AD6BB-F1EE-4FB8-96E8-6890447800EC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FE935057-E0A3-4DAE-B9C8-6E818D7A7205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308DDF69-1C14-453C-BC3A-37D3FE69DFC7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E6C26D82-15BA-4B2E-A42D-2ECA8012D307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D7F73B67-E5E9-4000-91DA-034B2127EFD2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EAFAC1B5-F0DD-4FC0-B4C9-77CB29DF442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D9ACB3DB-54B2-4CEE-A791-C6FC6C758DA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68324004-1030-47D9-B817-425FF6ECCEC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1AA001C4-81AB-4FA6-ADAA-C8618056353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8D1DAD34-7844-4F16-9874-F51F2A23B9EA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77DCBC6D-1BDA-4CB1-A3EC-59F240C8FA19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E5B3C1A0-58E7-47E4-831B-CF3EE21D1E9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08A09FAA-E123-4FE4-B67A-9EBDE1A3130F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5317B7C6-C816-4A58-B184-135E4FD19F5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24D22ABB-4CE8-47DC-80BF-39B3E4CF704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3A17DE37-A292-4031-AF42-CDB00A13EE7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B73EF673-CB75-435F-9BF3-7594EC3ADF8F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D35F4581-15F6-47EE-87D0-1132A093DBA5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565CF984-F5BD-45C4-9A12-B02DB4F044E1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Right Triangle 38">
            <a:extLst>
              <a:ext uri="{FF2B5EF4-FFF2-40B4-BE49-F238E27FC236}">
                <a16:creationId xmlns:a16="http://schemas.microsoft.com/office/drawing/2014/main" id="{ACE66A86-8455-497B-9CA4-F460A19E5F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8900000">
            <a:off x="7770390" y="-287370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5868C62B-71EF-4824-9EE8-6CAE179842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707774" y="715616"/>
            <a:ext cx="3295876" cy="502659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43E4C8-4AA9-49D7-BF71-1AB5F2CFE1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3588" y="715616"/>
            <a:ext cx="6770448" cy="502659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7898B3-014E-440B-BA4E-106339212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5/22/2023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C22643-CE63-4C3E-B437-5A1A5EF91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D1CE5E-160A-4B37-94E2-3D9DC75BFF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68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0D8D6B-70A2-430A-9F5D-DA093D8C16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4A2845-6CA6-4745-A951-25B8D5319D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049424-7A20-4BA1-9F60-671A5DBB3B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5/22/2023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1BD2B2-E17F-402E-8EA3-5C7C1118A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D23070-8658-4AC0-B2A3-4BE605A84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46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A69DB7AC-F7D7-430A-A2A7-CD3EBBF1D3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66AAF10E-F092-4160-BF4A-FF568555B790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36341C04-9B94-4385-A661-7B8C1700049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F4C1D709-6A0F-409C-B2D0-C248E562265E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B999BE53-BA11-4B67-BFBB-6281DB50C75D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9B662D93-31C1-4DFB-A938-E631F89AA9F0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97ECC8DA-0BEC-4508-89D4-12FA35B481F5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67DC8E6C-1B78-4B89-82DD-BBA778CD1482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28E5F54A-0315-4B15-B865-1F0460526260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4DD7F352-DE39-4835-8D3F-69CDEC490F1E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49D6F20A-F777-4F41-B23B-735A64FA5DA3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21BBADBA-0F74-418B-BC50-AD44596C3EF8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3918BE26-88E5-457C-8095-745F34D15366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4FB269E0-E058-4340-B93D-7D40FFF521F3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EDDD9AEE-5501-4385-B339-4616F567B53D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84D29C61-8926-4C98-882B-AB90108C8386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CAC585F9-B633-4F7E-AADE-75079DC17158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E5DC6366-5525-4FBC-9886-D4409F6B2993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7CC03CF9-098C-4140-806A-023D3DC3F2E3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D9C41BC4-89DF-4EC4-A141-9EF16D8EEB5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432AD067-E64C-499E-9C0A-A7252587441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6653DD54-FA2B-4B91-A94E-3C46AE21B38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586AC204-156B-442E-B028-01036BD1F26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303512DE-F013-431A-9F6E-ADDA88FB2DD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8E95FEE1-61A9-4065-B9F8-5589180AC62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5028AA59-C1FA-46C0-BFDD-1C1D3404C81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0A5C99EE-B791-470A-8639-0357A751EB43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454F4204-F48B-4AF5-B11E-0CE7D972AC3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076643FE-3966-4B82-9623-C61A56EDD20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2DD769C5-B1B1-45BD-A40A-67E6568C8434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2A511707-50C7-48B2-81F7-5C82BF57795C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838D44F3-CCFE-48A0-8414-FFF5E43D9184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2D126FE0-8204-40BB-AD46-4A0C7A475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8" y="718115"/>
            <a:ext cx="10312571" cy="278150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25E350-4200-419C-A167-527DD6B777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1078" y="3753350"/>
            <a:ext cx="10312571" cy="1991572"/>
          </a:xfrm>
        </p:spPr>
        <p:txBody>
          <a:bodyPr/>
          <a:lstStyle>
            <a:lvl1pPr marL="0" indent="0">
              <a:buNone/>
              <a:defRPr lang="en-US" sz="24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Right Triangle 38">
            <a:extLst>
              <a:ext uri="{FF2B5EF4-FFF2-40B4-BE49-F238E27FC236}">
                <a16:creationId xmlns:a16="http://schemas.microsoft.com/office/drawing/2014/main" id="{6741F519-22CF-4C01-B140-5480DBAB30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3500000">
            <a:off x="-281093" y="2607907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5D1550-9064-4767-B70A-3501AF956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5/22/2023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1E1C33-2E8E-4041-9683-12048CB8AB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D36992-B921-4F3F-9C4A-0D67E618D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36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ACFDF5-4B31-4F1B-83BA-82A9510379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8" y="722903"/>
            <a:ext cx="10312571" cy="135484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4EC9A6-F718-4497-8A75-637EE17458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1078" y="2345843"/>
            <a:ext cx="5009584" cy="32743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503E57-9695-4508-9778-B3DB1FB5FA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35075" y="2345843"/>
            <a:ext cx="5068574" cy="32743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74CEE6-B9DC-4CCC-8F4C-0B4DADFB01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5/22/2023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C85191-5804-47C9-95EB-D49D71573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6B0A03-44F6-4299-B45D-E07A02390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037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6920E6-CC97-4BD8-92FE-8F36024D0E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8" y="722900"/>
            <a:ext cx="10320062" cy="14075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3872FB-EDD5-42FB-8A9A-279EAD4FB0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1078" y="2331481"/>
            <a:ext cx="4963444" cy="540072"/>
          </a:xfrm>
        </p:spPr>
        <p:txBody>
          <a:bodyPr anchor="b"/>
          <a:lstStyle>
            <a:lvl1pPr marL="0" indent="0">
              <a:buNone/>
              <a:defRPr sz="24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5F28C1-95C8-476A-8D93-D580DD39D8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1078" y="2954564"/>
            <a:ext cx="4963444" cy="27903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4315485-EE1A-41B0-873A-BA9D06E88B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03351" y="2331481"/>
            <a:ext cx="4900298" cy="540072"/>
          </a:xfrm>
        </p:spPr>
        <p:txBody>
          <a:bodyPr anchor="b"/>
          <a:lstStyle>
            <a:lvl1pPr marL="0" indent="0">
              <a:buNone/>
              <a:defRPr sz="24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581A6FB-1583-4A1B-A4A7-C65062C57B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03351" y="2954564"/>
            <a:ext cx="4900298" cy="27903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3A29EA7-E61E-4617-9DA9-40B9299B32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587" y="6215870"/>
            <a:ext cx="3843779" cy="417126"/>
          </a:xfrm>
        </p:spPr>
        <p:txBody>
          <a:bodyPr/>
          <a:lstStyle/>
          <a:p>
            <a:fld id="{8F72BA41-EC5B-4197-BCC8-0FD2E523CD7A}" type="datetimeFigureOut">
              <a:rPr lang="en-US" smtClean="0"/>
              <a:t>5/22/2023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56249CC-EB72-46A6-87D9-5FBDA8E45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91078" y="236364"/>
            <a:ext cx="4114800" cy="41712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AA04EE7-47BE-4ECE-A170-793C4E569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262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EE4946-24AD-40DD-95A7-49BA49C22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8" y="722903"/>
            <a:ext cx="10501177" cy="1401231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8CF342-49F6-482D-943E-7E50B1694A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5/22/2023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4033E5-3797-4FF8-866F-9FD9325A9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91078" y="236364"/>
            <a:ext cx="4114800" cy="417126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DC1E67-424D-4638-98F8-38E71A410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745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45BED274-5EB4-4EF4-B353-E55BD50265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E0418BE5-560E-4E49-B12D-B555511FED72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849D1162-73B9-420F-BCBE-95039D00CD24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92BA76FE-316A-48E2-A03B-4E05691C4348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0E678FBC-A6AD-4422-BA24-A4172F8862CA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DD3C5C3E-2D08-43F0-AFAC-E15360CA7D34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E0BEAC62-AF92-4A65-9790-6F6E0C6C5A1F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C77D7C5-E76E-4E82-BFC4-9A75D2C8089D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C66E0152-96B9-4067-80D3-D9BDE6D7EC95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0918AFCC-B9DA-4092-8FBA-2CFEDB0388E3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91EC7D33-C87E-4812-A722-53C5D99272B5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95F239E3-501A-4C3C-9BE4-6BFA0D3126B7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9B62BF3B-95BB-4188-AAE5-015A0EF3D186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B14E5F0F-0124-40D0-A0BF-AE307A0E15F4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2BADC3B1-26C7-4CF1-B29D-4D0DEA3E2633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A0A7DF6E-1132-4A80-9B18-593B1ACD7784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9EF19589-10D8-4A8F-A0B1-F7CE380E3001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28E6BB32-C4F8-4914-88D3-7DC5E79D023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A8F046EE-9DBA-4924-A19C-ED8741F5F81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8AABBC44-ABA8-4913-824E-64D344724644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54272B22-1C39-47A0-8551-73666AFBEEC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08CDFF66-464C-4ABF-BB01-00500A3B751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3079FC88-BD3B-4C04-9B90-0FC93C17921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B1FCAED8-8687-4141-A7C3-0D88ACEDFECA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065038E6-7B32-460F-B804-D6C105FF44C9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EC5DAE85-AD17-454B-AB64-CEFF52FDAB9D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8C603643-2066-4967-AE4B-9DA143843B2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437E9533-9B07-43E3-B939-7BADC01FEE8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EDCCAAEE-AB2E-4534-893A-3DB109499FB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48BD39A2-970F-4714-AAA6-67EE99A0EAA9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CF4A1387-348B-4E46-9B65-FDF76ED0EF20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BF5DAF27-A54D-442A-93E4-BA7F04EAE379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2EA265F-80A1-448D-A6EB-CE8D6F6EC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5/22/2023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815D00D-89E6-4E7A-9A4D-A8CCEB3BED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2B5AEA-8C38-4776-878C-AB01474D9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5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ight Triangle 39">
            <a:extLst>
              <a:ext uri="{FF2B5EF4-FFF2-40B4-BE49-F238E27FC236}">
                <a16:creationId xmlns:a16="http://schemas.microsoft.com/office/drawing/2014/main" id="{C4853C57-22BC-4465-8B37-DC06FE5A00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3500000">
            <a:off x="-281092" y="3144857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E67C0A6-48E9-4845-9EBF-EF2A3DFD27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87" y="713677"/>
            <a:ext cx="4499914" cy="2996581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A8B542-2084-485C-ABFC-94340B4C7E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98672" y="708102"/>
            <a:ext cx="5656716" cy="543064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47791F-9546-470D-A174-D75285263C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3587" y="3976544"/>
            <a:ext cx="4499914" cy="2162201"/>
          </a:xfrm>
        </p:spPr>
        <p:txBody>
          <a:bodyPr>
            <a:normAutofit/>
          </a:bodyPr>
          <a:lstStyle>
            <a:lvl1pPr marL="0" indent="0">
              <a:buNone/>
              <a:defRPr lang="en-US" sz="2400" b="0" i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Clr>
                <a:schemeClr val="tx2">
                  <a:lumMod val="50000"/>
                  <a:lumOff val="50000"/>
                </a:schemeClr>
              </a:buClr>
              <a:buSzPct val="75000"/>
              <a:buFont typeface="Wingdings" panose="05000000000000000000" pitchFamily="2" charset="2"/>
              <a:buNone/>
            </a:pPr>
            <a:r>
              <a:rPr lang="en-US"/>
              <a:t>Click to edit Master text styles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0550D594-9D00-4E12-9A7B-8B78EC199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C5DEA230-2680-47DD-BD49-FDBF4C1105A5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EF0BA61D-887F-46F1-B20D-EA4C38D467C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F350DFBA-D16D-4AE0-8339-58C4089B94AD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F4AAAA5-CEFC-4C25-91D3-5AE49F720DA5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14D142AD-3FA3-43E4-8A61-61CF1E415684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9C3755A3-93F4-4EC4-9635-7E89E4AF1D3F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E0BFB588-0AB8-4BD8-9272-1CA867726018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F45A6DF3-CF29-4480-A235-EAE88D65A63C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9D6FF036-365A-4C15-8E15-0D5BBEBCEA58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A85E76FF-4E86-4E42-B67E-B11AAE8D3076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1A64CEE-7CED-4EB2-A414-6F2D91E824F9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012C571B-47A6-49EB-A29F-678368BAED9F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3160B109-845C-4119-BB66-9887B3859A7D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B68B7447-FF64-42D9-B3C6-2BDC6F547EDE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4FFF9B71-8653-450D-AFBE-2140D586FB50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EF0B9E5A-C1DA-445C-A911-721DF98DDCDD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F5C9A3DC-A478-4469-9359-34A435689F3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D7DE3299-EED7-4771-A270-F6B02941AD6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B434422A-5B59-41DC-8E2A-1A8244580E3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4A176117-0990-434B-A9D9-B4B9043C544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A7D6425E-C84A-462F-98F8-D0AB4FC3AF8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AF13AB68-7321-4AC2-AC60-0F417877D07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FE275CCE-D06F-49D0-8A47-372C5040330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9D4B374E-EEBC-4A9C-B3B4-B269EC71985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2D80A7E6-BBEF-4EF1-B14A-29F26BFCF8E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2D7BC013-9B50-459D-8B8D-F756514A478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E48964C0-675D-4807-B795-4B695A8F842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96911512-51A8-4CE7-A043-425C809EB5F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43C15D1E-0EDF-4AD7-90C7-3D8D64E645DB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78265A2D-2A6A-4301-B59F-8BAD98D9A57B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D4A4907F-2D1D-49D1-882D-119AA5E1183B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6A2284-37AB-43F5-98B8-8AB49DBFA9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5/22/2023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D8ABAA-E2F7-4C89-99ED-2C340220DD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52EF12-B2CD-4F3C-9F19-A869154050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849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0DDA6865-0A03-48FA-AD6E-D5BF8FDE92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2277E8EB-0DA2-40E4-AD12-1CCD0D262D0B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75BFE9F8-907A-4FFC-9FDE-2B51D238C40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4BDDC323-8732-4007-BB81-1BE917E3B2FF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B908FC40-8403-438D-95CA-E4EDC66192A9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5411D218-3FEA-4455-9809-91F029FB55AE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A541390F-BE50-4E4E-9DA2-B5F23F1A93D8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0EB3F094-97B5-48E1-A4DE-8BEED2550283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D4DBB43-CB34-4881-9445-A7FE131D5327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8B71F972-027A-47F0-996C-84BFE4574050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3C41353D-93C8-43F8-BBDE-7AB6B29EC38C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5CF07B24-CBD8-4F09-81EB-504285F8E115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B27873BB-1D79-4055-801C-BDA0F9A15136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8008D42B-2F35-497E-A26D-9AF008619D43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07F57499-C4D9-4B7D-BADA-38462AA3164E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1271F2B9-1FFA-4350-9370-B098459A2324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38FBAFFC-DC8F-4BB4-B405-E4AAA269AED4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F94FCE64-D7A5-411A-8795-932DD39F952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E0B4ECFC-FD43-44CF-B7FA-2A8C5651400F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99DFBC12-1E1D-44DE-9966-BAB05B24663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B9BEF096-361C-478B-81EB-37584119BFE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EFC81993-CE86-4910-B9CE-B69375BDCEE3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475613D7-9FB0-4D33-8784-EC059DE019C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D520AFD9-E849-4F42-99B2-928E6098C29A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6A200B0B-91CD-4D66-ADFC-9585D283103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B5DB0C45-30CE-4C85-95C6-FFF4977C646A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BDC31604-5F93-436D-A9D2-A48846D4E0D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1FF1B965-7DE1-4AE3-B28B-DB6847BC52C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FD9FB65-4392-4D6A-8ACC-8151F682BFE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4B40380C-3493-4AFE-BF13-AE68A8D244B4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3CB21DF1-4859-4991-9C10-F8FA68F41013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354AD212-17DC-4506-AAA0-34A46A0B11C3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5B556E7-762B-4E18-A961-A4F7A9ECF9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87" y="713677"/>
            <a:ext cx="4434823" cy="3020519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B7118AF-C54D-406D-AABE-AED6576D12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98672" y="713677"/>
            <a:ext cx="5304977" cy="543064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0" name="Right Triangle 39">
            <a:extLst>
              <a:ext uri="{FF2B5EF4-FFF2-40B4-BE49-F238E27FC236}">
                <a16:creationId xmlns:a16="http://schemas.microsoft.com/office/drawing/2014/main" id="{205CDEB9-8DED-4711-8140-4C943FC2CD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3500000">
            <a:off x="-281093" y="3143304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E13C3F-6360-4760-9477-C3831A6E26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3587" y="3970330"/>
            <a:ext cx="4434823" cy="2173992"/>
          </a:xfrm>
        </p:spPr>
        <p:txBody>
          <a:bodyPr/>
          <a:lstStyle>
            <a:lvl1pPr marL="0" indent="0">
              <a:buNone/>
              <a:defRPr lang="en-US" sz="2400" b="0" i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192D3B-60EE-4FC5-9ED7-4445300844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5/22/2023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CF831E-9B19-4936-8BC9-F62A9B118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71E1D1-F7A2-40D0-91DA-07468A965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886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>
            <a:extLst>
              <a:ext uri="{FF2B5EF4-FFF2-40B4-BE49-F238E27FC236}">
                <a16:creationId xmlns:a16="http://schemas.microsoft.com/office/drawing/2014/main" id="{BDF0D99C-5D42-41C6-A50C-C4E2D6B2A3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5F28962D-50BA-43F8-8863-28ECE711D3FC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780F5939-D4E0-46FD-9A5A-5D648E381092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8633D331-78CB-40A1-B167-8185EC5D707B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C512E4B1-E78E-49E7-AA36-374CC1B084E4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A7D46340-CBFC-490F-B44E-7AA8FBF58B05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3575C26C-3EBD-4AA9-BA4D-2561E295D65D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235DB6BE-E065-4559-BF5C-36B56B379040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3DA54272-CD9D-4F68-BBAB-4F0C0C3EC635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A002CE8F-9256-4F2C-B474-58873717119E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59C9DE9F-4252-401D-913E-B74C9E326F98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8FE4E69B-534F-4A80-9E1C-798BEE1B0795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27564E1C-009C-4832-AE8D-E98286693F0C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4305DF1C-5801-43F2-A8B9-5351369418C0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806E71C8-0783-4E17-9B34-F51231DD2954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FD908F17-2A89-4B0A-A2EA-692390969FE0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FBE22751-380F-44F9-BEED-0A553CF87BE5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77B27910-846F-4E4E-B588-F5B2E026FE9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E6E0501E-134E-46D7-984F-3A382B0BB29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90A83974-CBD7-4A69-9D84-2D3BBDE027A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A503E931-00D4-4B0C-BC69-49FE5C76651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97732A30-BE2F-4D71-BC37-60F7B44591B9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0C8EB840-DE7D-4E67-989C-F4D8F50E15BD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F05D2CC2-53CC-487E-A72E-42B1E9B1846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03A12D6B-1D60-4F26-8FB9-74AD5B070BDF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41895D00-2D63-443C-95A8-5EB6E5EECBFF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6AC50652-2A56-4382-95D0-971644EE0FA9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DA50A374-8880-482D-B54F-F74E0D7BE18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C66364D8-CCC7-4AAF-94BC-766EC160D99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4A0DC409-26E2-4453-89FD-745EA849BE7F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239ED039-D66C-4A5E-AA35-E7A5FA2E64C2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C72C13DC-161E-49CF-96B5-5383AA052AB7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5103067-48DA-458C-99F6-9921C19A80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9" y="725951"/>
            <a:ext cx="10325000" cy="14424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B86862-507E-4F73-890F-3B77BCFA3F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1079" y="2340131"/>
            <a:ext cx="10325000" cy="35644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FBC0BB-AF05-4753-9159-41A16FBFC3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3587" y="6215870"/>
            <a:ext cx="3843779" cy="4171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72BA41-EC5B-4197-BCC8-0FD2E523CD7A}" type="datetimeFigureOut">
              <a:rPr lang="en-US" smtClean="0"/>
              <a:pPr/>
              <a:t>5/22/2023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362F82-EA1A-4B02-8A64-3B44C0D9DA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91078" y="236364"/>
            <a:ext cx="4114800" cy="4171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C5EF32-1CA9-4CDA-8182-2FB0C30A0F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03649" y="6215870"/>
            <a:ext cx="979151" cy="4171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15108C-154A-4A5A-9C05-91A49A422BA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ight Triangle 6">
            <a:extLst>
              <a:ext uri="{FF2B5EF4-FFF2-40B4-BE49-F238E27FC236}">
                <a16:creationId xmlns:a16="http://schemas.microsoft.com/office/drawing/2014/main" id="{63BAC6E0-ADAC-40FB-AF53-88FA5F8373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3500000">
            <a:off x="-281094" y="1516214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9120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2" r:id="rId6"/>
    <p:sldLayoutId id="2147483688" r:id="rId7"/>
    <p:sldLayoutId id="2147483689" r:id="rId8"/>
    <p:sldLayoutId id="2147483690" r:id="rId9"/>
    <p:sldLayoutId id="2147483691" r:id="rId10"/>
    <p:sldLayoutId id="2147483693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tx2">
            <a:lumMod val="50000"/>
            <a:lumOff val="50000"/>
          </a:schemeClr>
        </a:buClr>
        <a:buSzPct val="75000"/>
        <a:buFont typeface="Wingdings" panose="05000000000000000000" pitchFamily="2" charset="2"/>
        <a:buChar char="§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50000"/>
            <a:lumOff val="50000"/>
          </a:schemeClr>
        </a:buClr>
        <a:buSzPct val="75000"/>
        <a:buFont typeface="Wingdings" panose="05000000000000000000" pitchFamily="2" charset="2"/>
        <a:buChar char="§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50000"/>
            <a:lumOff val="50000"/>
          </a:schemeClr>
        </a:buClr>
        <a:buSzPct val="75000"/>
        <a:buFont typeface="Wingdings" panose="05000000000000000000" pitchFamily="2" charset="2"/>
        <a:buChar char="§"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50000"/>
            <a:lumOff val="50000"/>
          </a:schemeClr>
        </a:buClr>
        <a:buSzPct val="75000"/>
        <a:buFont typeface="Wingdings" panose="05000000000000000000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50000"/>
            <a:lumOff val="50000"/>
          </a:schemeClr>
        </a:buClr>
        <a:buSzPct val="75000"/>
        <a:buFont typeface="Wingdings" panose="05000000000000000000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3" name="Rectangle 8">
            <a:extLst>
              <a:ext uri="{FF2B5EF4-FFF2-40B4-BE49-F238E27FC236}">
                <a16:creationId xmlns:a16="http://schemas.microsoft.com/office/drawing/2014/main" id="{BA6285CA-6AFA-4F27-AFB5-1B32CDE09B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grpSp>
        <p:nvGrpSpPr>
          <p:cNvPr id="45" name="Group 10">
            <a:extLst>
              <a:ext uri="{FF2B5EF4-FFF2-40B4-BE49-F238E27FC236}">
                <a16:creationId xmlns:a16="http://schemas.microsoft.com/office/drawing/2014/main" id="{7CC099DD-8E7F-4878-A418-76859A85E9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DEBDB6E-6E9D-48C5-8C66-EC8D1AC84F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4B1C1573-D299-448C-8A04-C9E2270469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1D0AE86A-F86F-4CBE-9CAD-B508CD66DF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637F07FB-5D28-409C-BEFF-56E4E0470B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1F314C2B-7573-4DB8-AD6D-D07CE831EB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AAB0E5B9-7A69-4C8F-832C-385E34CF94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13EE5250-5184-40BF-9DF2-E25C8ED2F7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B45F0B04-CD2F-4DFA-BC25-7CD1B4723F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9120A221-52E9-45D0-A6EA-2E4B7BA913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BEF69602-360C-4C8D-A2EC-558B20F587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C20FAB78-4165-4488-A328-3396610F0F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5FECEB49-DD6B-46B0-96F6-9B56A3AA9F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C9BB7828-91C2-45AB-B2EB-A77E93E5D2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658D9842-FFBE-40DA-AD41-4067978A6A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EA9D92EE-93D9-42DE-9645-2C81E20E04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318C150F-1B6F-4BD1-9052-EA20D0294B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ECCDB6DC-96CE-4D4A-917E-DAC5774837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D1C4B445-E267-49A6-AB25-07B1822112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658BDCEC-CCF4-470A-A624-152E41F988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C55D99E0-6D1B-4979-BC1C-0F54F485AA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98BFEC78-630A-4A9D-B4BF-92B08A1588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7DFC065A-13A3-45D2-ACB7-1068F4A697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D2551881-1E40-4ABC-A1FC-686D1B2D2D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9445FBD3-DA73-4FF1-8388-AED59D7678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FB492AB2-E246-471D-A23E-7A279EDAED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A5DDB3BB-3E22-49A4-B920-BBC68FD6D1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444814FE-01E1-4C6F-AE3A-46BDA527BB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D90DA665-0CFA-4ADB-89FF-9F79AC2937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7249E6A0-5BFC-4622-B59D-F5082F67BD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3BD83E7E-1DA8-4060-9D1A-803D065427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794C0F59-9A0F-4340-BCD2-20B5BBBE5E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4" name="Freeform: Shape 43">
            <a:extLst>
              <a:ext uri="{FF2B5EF4-FFF2-40B4-BE49-F238E27FC236}">
                <a16:creationId xmlns:a16="http://schemas.microsoft.com/office/drawing/2014/main" id="{A7050958-138C-4DA8-9DF5-1A9D65C19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2133265" y="-2152219"/>
            <a:ext cx="6858000" cy="11162439"/>
          </a:xfrm>
          <a:custGeom>
            <a:avLst/>
            <a:gdLst>
              <a:gd name="connsiteX0" fmla="*/ 6858000 w 6858000"/>
              <a:gd name="connsiteY0" fmla="*/ 0 h 11162439"/>
              <a:gd name="connsiteX1" fmla="*/ 6858000 w 6858000"/>
              <a:gd name="connsiteY1" fmla="*/ 7095240 h 11162439"/>
              <a:gd name="connsiteX2" fmla="*/ 6857998 w 6858000"/>
              <a:gd name="connsiteY2" fmla="*/ 7095240 h 11162439"/>
              <a:gd name="connsiteX3" fmla="*/ 6857998 w 6858000"/>
              <a:gd name="connsiteY3" fmla="*/ 10339528 h 11162439"/>
              <a:gd name="connsiteX4" fmla="*/ 0 w 6858000"/>
              <a:gd name="connsiteY4" fmla="*/ 10925458 h 11162439"/>
              <a:gd name="connsiteX5" fmla="*/ 0 w 6858000"/>
              <a:gd name="connsiteY5" fmla="*/ 7095240 h 11162439"/>
              <a:gd name="connsiteX6" fmla="*/ 0 w 6858000"/>
              <a:gd name="connsiteY6" fmla="*/ 6778313 h 11162439"/>
              <a:gd name="connsiteX7" fmla="*/ 0 w 6858000"/>
              <a:gd name="connsiteY7" fmla="*/ 0 h 111624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858000" h="11162439">
                <a:moveTo>
                  <a:pt x="6858000" y="0"/>
                </a:moveTo>
                <a:lnTo>
                  <a:pt x="6858000" y="7095240"/>
                </a:lnTo>
                <a:lnTo>
                  <a:pt x="6857998" y="7095240"/>
                </a:lnTo>
                <a:lnTo>
                  <a:pt x="6857998" y="10339528"/>
                </a:lnTo>
                <a:cubicBezTo>
                  <a:pt x="3428999" y="10339528"/>
                  <a:pt x="3428999" y="11696417"/>
                  <a:pt x="0" y="10925458"/>
                </a:cubicBezTo>
                <a:lnTo>
                  <a:pt x="0" y="7095240"/>
                </a:lnTo>
                <a:lnTo>
                  <a:pt x="0" y="677831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6" name="Picture 3">
            <a:extLst>
              <a:ext uri="{FF2B5EF4-FFF2-40B4-BE49-F238E27FC236}">
                <a16:creationId xmlns:a16="http://schemas.microsoft.com/office/drawing/2014/main" id="{13C1311D-935A-4EED-F58D-B4F8CD72141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60000"/>
          </a:blip>
          <a:srcRect t="4319" r="-1" b="8880"/>
          <a:stretch/>
        </p:blipFill>
        <p:spPr>
          <a:xfrm>
            <a:off x="-18954" y="10"/>
            <a:ext cx="11167367" cy="6857990"/>
          </a:xfrm>
          <a:custGeom>
            <a:avLst/>
            <a:gdLst/>
            <a:ahLst/>
            <a:cxnLst/>
            <a:rect l="l" t="t" r="r" b="b"/>
            <a:pathLst>
              <a:path w="12142767" h="6858000">
                <a:moveTo>
                  <a:pt x="0" y="0"/>
                </a:moveTo>
                <a:lnTo>
                  <a:pt x="11251490" y="0"/>
                </a:lnTo>
                <a:lnTo>
                  <a:pt x="11255634" y="308191"/>
                </a:lnTo>
                <a:cubicBezTo>
                  <a:pt x="11341049" y="3428907"/>
                  <a:pt x="12695043" y="3532715"/>
                  <a:pt x="11886084" y="6854559"/>
                </a:cubicBezTo>
                <a:lnTo>
                  <a:pt x="7539784" y="6854559"/>
                </a:lnTo>
                <a:lnTo>
                  <a:pt x="753978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5F039FA-3FB1-3987-1503-C57037E46B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4225" y="746841"/>
            <a:ext cx="9339075" cy="268216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Village of Pinckney</a:t>
            </a:r>
            <a:br>
              <a:rPr lang="en-US" dirty="0">
                <a:solidFill>
                  <a:srgbClr val="FFFFFF"/>
                </a:solidFill>
              </a:rPr>
            </a:br>
            <a:r>
              <a:rPr lang="en-US" dirty="0">
                <a:solidFill>
                  <a:srgbClr val="FFFFFF"/>
                </a:solidFill>
              </a:rPr>
              <a:t>SAW Grant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2FA4B9-AA8F-A7F3-F8DF-11872EE375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4225" y="3674327"/>
            <a:ext cx="9339075" cy="1380213"/>
          </a:xfrm>
        </p:spPr>
        <p:txBody>
          <a:bodyPr>
            <a:normAutofit/>
          </a:bodyPr>
          <a:lstStyle/>
          <a:p>
            <a:endParaRPr lang="en-US">
              <a:solidFill>
                <a:srgbClr val="FFFFFF"/>
              </a:solidFill>
            </a:endParaRPr>
          </a:p>
          <a:p>
            <a:r>
              <a:rPr lang="en-US">
                <a:solidFill>
                  <a:srgbClr val="FFFFFF"/>
                </a:solidFill>
              </a:rPr>
              <a:t>EGLE Project No. 1681-01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B9FC748-FCB3-346F-48CB-6FB38A8263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44056" y="65068"/>
            <a:ext cx="1383912" cy="2060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77858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D5B84F-C457-E9D7-64F4-0337FB54F3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Existing Gravity Sewer Collection Piping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F741594-CCA6-DC20-2421-1EE3742D958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5467834"/>
              </p:ext>
            </p:extLst>
          </p:nvPr>
        </p:nvGraphicFramePr>
        <p:xfrm>
          <a:off x="1614195" y="2453951"/>
          <a:ext cx="8882742" cy="3816220"/>
        </p:xfrm>
        <a:graphic>
          <a:graphicData uri="http://schemas.openxmlformats.org/drawingml/2006/table">
            <a:tbl>
              <a:tblPr firstRow="1" firstCol="1" bandRow="1"/>
              <a:tblGrid>
                <a:gridCol w="1480457">
                  <a:extLst>
                    <a:ext uri="{9D8B030D-6E8A-4147-A177-3AD203B41FA5}">
                      <a16:colId xmlns:a16="http://schemas.microsoft.com/office/drawing/2014/main" val="3003680928"/>
                    </a:ext>
                  </a:extLst>
                </a:gridCol>
                <a:gridCol w="1480457">
                  <a:extLst>
                    <a:ext uri="{9D8B030D-6E8A-4147-A177-3AD203B41FA5}">
                      <a16:colId xmlns:a16="http://schemas.microsoft.com/office/drawing/2014/main" val="3407917530"/>
                    </a:ext>
                  </a:extLst>
                </a:gridCol>
                <a:gridCol w="1480457">
                  <a:extLst>
                    <a:ext uri="{9D8B030D-6E8A-4147-A177-3AD203B41FA5}">
                      <a16:colId xmlns:a16="http://schemas.microsoft.com/office/drawing/2014/main" val="1732639122"/>
                    </a:ext>
                  </a:extLst>
                </a:gridCol>
                <a:gridCol w="1480457">
                  <a:extLst>
                    <a:ext uri="{9D8B030D-6E8A-4147-A177-3AD203B41FA5}">
                      <a16:colId xmlns:a16="http://schemas.microsoft.com/office/drawing/2014/main" val="3813672759"/>
                    </a:ext>
                  </a:extLst>
                </a:gridCol>
                <a:gridCol w="1480457">
                  <a:extLst>
                    <a:ext uri="{9D8B030D-6E8A-4147-A177-3AD203B41FA5}">
                      <a16:colId xmlns:a16="http://schemas.microsoft.com/office/drawing/2014/main" val="3855081465"/>
                    </a:ext>
                  </a:extLst>
                </a:gridCol>
                <a:gridCol w="1480457">
                  <a:extLst>
                    <a:ext uri="{9D8B030D-6E8A-4147-A177-3AD203B41FA5}">
                      <a16:colId xmlns:a16="http://schemas.microsoft.com/office/drawing/2014/main" val="563349570"/>
                    </a:ext>
                  </a:extLst>
                </a:gridCol>
              </a:tblGrid>
              <a:tr h="381622">
                <a:tc gridSpan="6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Table 3.1 Existing Gravity Sewer Collection Piping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86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8033197"/>
                  </a:ext>
                </a:extLst>
              </a:tr>
              <a:tr h="381622">
                <a:tc gridSpan="6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 b="1" dirty="0">
                          <a:solidFill>
                            <a:srgbClr val="1F497C"/>
                          </a:solidFill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Material (feet)</a:t>
                      </a:r>
                      <a:endParaRPr lang="en-US" sz="2000" dirty="0">
                        <a:effectLst/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 b="1" dirty="0">
                          <a:solidFill>
                            <a:srgbClr val="1F497C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Material (feet)</a:t>
                      </a:r>
                      <a:endParaRPr lang="en-US" sz="20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5418798"/>
                  </a:ext>
                </a:extLst>
              </a:tr>
              <a:tr h="3816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 spc="-25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 inch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PVC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RPM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VCP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Totals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9224430"/>
                  </a:ext>
                </a:extLst>
              </a:tr>
              <a:tr h="3816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 spc="-25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 inch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438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438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3878116"/>
                  </a:ext>
                </a:extLst>
              </a:tr>
              <a:tr h="3816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 spc="-25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 inch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192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20,504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821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30,653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52,170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6878194"/>
                  </a:ext>
                </a:extLst>
              </a:tr>
              <a:tr h="3816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 spc="-25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 inch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584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575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715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1,874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9915167"/>
                  </a:ext>
                </a:extLst>
              </a:tr>
              <a:tr h="3816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 spc="-25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 inch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3,149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650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3,799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1672592"/>
                  </a:ext>
                </a:extLst>
              </a:tr>
              <a:tr h="3816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 spc="-25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 inch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65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65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704406"/>
                  </a:ext>
                </a:extLst>
              </a:tr>
              <a:tr h="3816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 spc="-25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 inch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141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141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3769088"/>
                  </a:ext>
                </a:extLst>
              </a:tr>
              <a:tr h="3816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Totals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192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24,443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2,046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31,806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58,487</a:t>
                      </a:r>
                      <a:endParaRPr lang="en-US" sz="20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08666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22881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6E072D-708E-A1FE-C877-05C45F5147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 Assessment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8F500ED-0294-39E5-CE34-52EEDC25E27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4322950"/>
              </p:ext>
            </p:extLst>
          </p:nvPr>
        </p:nvGraphicFramePr>
        <p:xfrm>
          <a:off x="691079" y="2584580"/>
          <a:ext cx="10325000" cy="3424337"/>
        </p:xfrm>
        <a:graphic>
          <a:graphicData uri="http://schemas.openxmlformats.org/drawingml/2006/table">
            <a:tbl>
              <a:tblPr firstRow="1" firstCol="1" bandRow="1"/>
              <a:tblGrid>
                <a:gridCol w="2191194">
                  <a:extLst>
                    <a:ext uri="{9D8B030D-6E8A-4147-A177-3AD203B41FA5}">
                      <a16:colId xmlns:a16="http://schemas.microsoft.com/office/drawing/2014/main" val="395294123"/>
                    </a:ext>
                  </a:extLst>
                </a:gridCol>
                <a:gridCol w="8133806">
                  <a:extLst>
                    <a:ext uri="{9D8B030D-6E8A-4147-A177-3AD203B41FA5}">
                      <a16:colId xmlns:a16="http://schemas.microsoft.com/office/drawing/2014/main" val="1315139701"/>
                    </a:ext>
                  </a:extLst>
                </a:gridCol>
              </a:tblGrid>
              <a:tr h="489191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Table 7.1 - Condition Assessment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86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6132460"/>
                  </a:ext>
                </a:extLst>
              </a:tr>
              <a:tr h="48919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 b="1">
                          <a:solidFill>
                            <a:srgbClr val="1F3864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Ratings Index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 b="1">
                          <a:solidFill>
                            <a:srgbClr val="1F3864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Description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026969"/>
                  </a:ext>
                </a:extLst>
              </a:tr>
              <a:tr h="48919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Asset Unserviceable - Over 50% of asset requires replacement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2554118"/>
                  </a:ext>
                </a:extLst>
              </a:tr>
              <a:tr h="48919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Significant deterioration - significant renewal/upgrade required (20 -40%)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9110384"/>
                  </a:ext>
                </a:extLst>
              </a:tr>
              <a:tr h="48919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Moderate deterioration - Significant maintenance required (10 -20%)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0011387"/>
                  </a:ext>
                </a:extLst>
              </a:tr>
              <a:tr h="48919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Minor Deterioration - Minor maintenance required (5%)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8866173"/>
                  </a:ext>
                </a:extLst>
              </a:tr>
              <a:tr h="48919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New or Excellent Condition - Only normal maintenance required</a:t>
                      </a:r>
                      <a:endParaRPr lang="en-US" sz="20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14806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77050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C86B7C-44BB-2E62-DCB4-C5CA593A2D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Probability of Failure (</a:t>
            </a:r>
            <a:r>
              <a:rPr lang="en-US" dirty="0" err="1"/>
              <a:t>PoF</a:t>
            </a:r>
            <a:r>
              <a:rPr lang="en-US" dirty="0"/>
              <a:t>)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6139DD2-E01A-8F26-C4DE-ECD61E55C84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3067146"/>
              </p:ext>
            </p:extLst>
          </p:nvPr>
        </p:nvGraphicFramePr>
        <p:xfrm>
          <a:off x="691079" y="2416629"/>
          <a:ext cx="10325000" cy="3715418"/>
        </p:xfrm>
        <a:graphic>
          <a:graphicData uri="http://schemas.openxmlformats.org/drawingml/2006/table">
            <a:tbl>
              <a:tblPr firstRow="1" firstCol="1" bandRow="1"/>
              <a:tblGrid>
                <a:gridCol w="2334597">
                  <a:extLst>
                    <a:ext uri="{9D8B030D-6E8A-4147-A177-3AD203B41FA5}">
                      <a16:colId xmlns:a16="http://schemas.microsoft.com/office/drawing/2014/main" val="1166903165"/>
                    </a:ext>
                  </a:extLst>
                </a:gridCol>
                <a:gridCol w="7990403">
                  <a:extLst>
                    <a:ext uri="{9D8B030D-6E8A-4147-A177-3AD203B41FA5}">
                      <a16:colId xmlns:a16="http://schemas.microsoft.com/office/drawing/2014/main" val="4031160630"/>
                    </a:ext>
                  </a:extLst>
                </a:gridCol>
              </a:tblGrid>
              <a:tr h="530774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Table 7.2 - Probability of Failure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86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4639302"/>
                  </a:ext>
                </a:extLst>
              </a:tr>
              <a:tr h="53077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 b="1">
                          <a:solidFill>
                            <a:srgbClr val="1F3864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Performance Rating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 b="1">
                          <a:solidFill>
                            <a:srgbClr val="1F3864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Description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3157214"/>
                  </a:ext>
                </a:extLst>
              </a:tr>
              <a:tr h="53077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Imminent - Likely to occur in the life of the item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2455127"/>
                  </a:ext>
                </a:extLst>
              </a:tr>
              <a:tr h="53077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Probable - Will occur several times in the life of an item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6092953"/>
                  </a:ext>
                </a:extLst>
              </a:tr>
              <a:tr h="53077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Occasional - Likely to occur some- time in the life of an item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9064413"/>
                  </a:ext>
                </a:extLst>
              </a:tr>
              <a:tr h="53077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Remote - Unlikely but possible to occur in the life of an item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7332388"/>
                  </a:ext>
                </a:extLst>
              </a:tr>
              <a:tr h="53077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Improbable - So unlikely, it can be assumed occurrence may not be experienced</a:t>
                      </a:r>
                      <a:endParaRPr lang="en-US" sz="20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23992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85927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339CD8-6C62-CF87-A34E-F59DE2AF1B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Consequence of Failure (</a:t>
            </a:r>
            <a:r>
              <a:rPr lang="en-US" dirty="0" err="1"/>
              <a:t>CoF</a:t>
            </a:r>
            <a:r>
              <a:rPr lang="en-US" dirty="0"/>
              <a:t>)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143C665-7D18-272B-4E8F-79A9B6E0E32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1164774"/>
              </p:ext>
            </p:extLst>
          </p:nvPr>
        </p:nvGraphicFramePr>
        <p:xfrm>
          <a:off x="2202024" y="2631233"/>
          <a:ext cx="7231225" cy="3500819"/>
        </p:xfrm>
        <a:graphic>
          <a:graphicData uri="http://schemas.openxmlformats.org/drawingml/2006/table">
            <a:tbl>
              <a:tblPr firstRow="1" firstCol="1" bandRow="1"/>
              <a:tblGrid>
                <a:gridCol w="2410409">
                  <a:extLst>
                    <a:ext uri="{9D8B030D-6E8A-4147-A177-3AD203B41FA5}">
                      <a16:colId xmlns:a16="http://schemas.microsoft.com/office/drawing/2014/main" val="198143308"/>
                    </a:ext>
                  </a:extLst>
                </a:gridCol>
                <a:gridCol w="4820816">
                  <a:extLst>
                    <a:ext uri="{9D8B030D-6E8A-4147-A177-3AD203B41FA5}">
                      <a16:colId xmlns:a16="http://schemas.microsoft.com/office/drawing/2014/main" val="3401007483"/>
                    </a:ext>
                  </a:extLst>
                </a:gridCol>
              </a:tblGrid>
              <a:tr h="500117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Table 7.3 - Consequence of Failure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86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7097359"/>
                  </a:ext>
                </a:extLst>
              </a:tr>
              <a:tr h="50011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 b="1">
                          <a:solidFill>
                            <a:srgbClr val="1F3864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Performance Rating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 b="1">
                          <a:solidFill>
                            <a:srgbClr val="1F3864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Description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4586978"/>
                  </a:ext>
                </a:extLst>
              </a:tr>
              <a:tr h="50011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Catastrophic disruption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7447026"/>
                  </a:ext>
                </a:extLst>
              </a:tr>
              <a:tr h="50011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Major disruption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2781733"/>
                  </a:ext>
                </a:extLst>
              </a:tr>
              <a:tr h="50011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Moderate disruption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8813011"/>
                  </a:ext>
                </a:extLst>
              </a:tr>
              <a:tr h="50011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Minor disruption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3958693"/>
                  </a:ext>
                </a:extLst>
              </a:tr>
              <a:tr h="50011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Insignificant disruption</a:t>
                      </a:r>
                      <a:endParaRPr lang="en-US" sz="20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43120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04444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ED97A4-06FA-C357-77E5-AA759AD7DD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Manhole Business Risk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EC099DA-71B3-504C-F5FE-27A77431804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3822974"/>
              </p:ext>
            </p:extLst>
          </p:nvPr>
        </p:nvGraphicFramePr>
        <p:xfrm>
          <a:off x="1810138" y="2453951"/>
          <a:ext cx="7912359" cy="367810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715649">
                  <a:extLst>
                    <a:ext uri="{9D8B030D-6E8A-4147-A177-3AD203B41FA5}">
                      <a16:colId xmlns:a16="http://schemas.microsoft.com/office/drawing/2014/main" val="317101130"/>
                    </a:ext>
                  </a:extLst>
                </a:gridCol>
                <a:gridCol w="1341921">
                  <a:extLst>
                    <a:ext uri="{9D8B030D-6E8A-4147-A177-3AD203B41FA5}">
                      <a16:colId xmlns:a16="http://schemas.microsoft.com/office/drawing/2014/main" val="323336904"/>
                    </a:ext>
                  </a:extLst>
                </a:gridCol>
                <a:gridCol w="1341921">
                  <a:extLst>
                    <a:ext uri="{9D8B030D-6E8A-4147-A177-3AD203B41FA5}">
                      <a16:colId xmlns:a16="http://schemas.microsoft.com/office/drawing/2014/main" val="2460186833"/>
                    </a:ext>
                  </a:extLst>
                </a:gridCol>
                <a:gridCol w="1256434">
                  <a:extLst>
                    <a:ext uri="{9D8B030D-6E8A-4147-A177-3AD203B41FA5}">
                      <a16:colId xmlns:a16="http://schemas.microsoft.com/office/drawing/2014/main" val="2246740452"/>
                    </a:ext>
                  </a:extLst>
                </a:gridCol>
                <a:gridCol w="1256434">
                  <a:extLst>
                    <a:ext uri="{9D8B030D-6E8A-4147-A177-3AD203B41FA5}">
                      <a16:colId xmlns:a16="http://schemas.microsoft.com/office/drawing/2014/main" val="3190596332"/>
                    </a:ext>
                  </a:extLst>
                </a:gridCol>
              </a:tblGrid>
              <a:tr h="919525">
                <a:tc gridSpan="5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Table</a:t>
                      </a:r>
                      <a:r>
                        <a:rPr lang="en-US" sz="2000" spc="-15">
                          <a:solidFill>
                            <a:srgbClr val="FFFFFF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7.4 -</a:t>
                      </a:r>
                      <a:r>
                        <a:rPr lang="en-US" sz="2000" spc="205">
                          <a:solidFill>
                            <a:srgbClr val="FFFFFF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Risk Assessment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386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8690295"/>
                  </a:ext>
                </a:extLst>
              </a:tr>
              <a:tr h="919525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 b="1">
                          <a:solidFill>
                            <a:srgbClr val="1F3864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Asset Type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 b="1">
                          <a:solidFill>
                            <a:srgbClr val="1F3864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Business Risk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 dirty="0">
                          <a:solidFill>
                            <a:srgbClr val="1F3864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20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0202830"/>
                  </a:ext>
                </a:extLst>
              </a:tr>
              <a:tr h="9195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 b="1">
                          <a:solidFill>
                            <a:srgbClr val="1F3864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0-8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 b="1">
                          <a:solidFill>
                            <a:srgbClr val="1F3864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8-16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 b="1">
                          <a:solidFill>
                            <a:srgbClr val="1F3864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16-25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 b="1" spc="-10">
                          <a:solidFill>
                            <a:srgbClr val="1F3864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Totals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4498421"/>
                  </a:ext>
                </a:extLst>
              </a:tr>
              <a:tr h="91952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 spc="-1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Manholes (Each)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234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245</a:t>
                      </a:r>
                      <a:endParaRPr lang="en-US" sz="20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02201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41204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C3D4C3-F8F3-8030-3AE7-F6148541AF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Gravity Sewer Business Risk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2BEAFA5-66FD-50CC-A4BD-A58F6BCE231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8372165"/>
              </p:ext>
            </p:extLst>
          </p:nvPr>
        </p:nvGraphicFramePr>
        <p:xfrm>
          <a:off x="1371600" y="2472611"/>
          <a:ext cx="8686797" cy="290182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981449">
                  <a:extLst>
                    <a:ext uri="{9D8B030D-6E8A-4147-A177-3AD203B41FA5}">
                      <a16:colId xmlns:a16="http://schemas.microsoft.com/office/drawing/2014/main" val="1647709643"/>
                    </a:ext>
                  </a:extLst>
                </a:gridCol>
                <a:gridCol w="1473263">
                  <a:extLst>
                    <a:ext uri="{9D8B030D-6E8A-4147-A177-3AD203B41FA5}">
                      <a16:colId xmlns:a16="http://schemas.microsoft.com/office/drawing/2014/main" val="500415660"/>
                    </a:ext>
                  </a:extLst>
                </a:gridCol>
                <a:gridCol w="1473263">
                  <a:extLst>
                    <a:ext uri="{9D8B030D-6E8A-4147-A177-3AD203B41FA5}">
                      <a16:colId xmlns:a16="http://schemas.microsoft.com/office/drawing/2014/main" val="3479373163"/>
                    </a:ext>
                  </a:extLst>
                </a:gridCol>
                <a:gridCol w="1379411">
                  <a:extLst>
                    <a:ext uri="{9D8B030D-6E8A-4147-A177-3AD203B41FA5}">
                      <a16:colId xmlns:a16="http://schemas.microsoft.com/office/drawing/2014/main" val="3869158729"/>
                    </a:ext>
                  </a:extLst>
                </a:gridCol>
                <a:gridCol w="1379411">
                  <a:extLst>
                    <a:ext uri="{9D8B030D-6E8A-4147-A177-3AD203B41FA5}">
                      <a16:colId xmlns:a16="http://schemas.microsoft.com/office/drawing/2014/main" val="2464977825"/>
                    </a:ext>
                  </a:extLst>
                </a:gridCol>
              </a:tblGrid>
              <a:tr h="725455">
                <a:tc gridSpan="5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Table</a:t>
                      </a:r>
                      <a:r>
                        <a:rPr lang="en-US" sz="2000" spc="-15">
                          <a:solidFill>
                            <a:srgbClr val="FFFFFF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7.5 -</a:t>
                      </a:r>
                      <a:r>
                        <a:rPr lang="en-US" sz="2000" spc="205">
                          <a:solidFill>
                            <a:srgbClr val="FFFFFF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Risk Assessment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386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81120"/>
                  </a:ext>
                </a:extLst>
              </a:tr>
              <a:tr h="725455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 b="1">
                          <a:solidFill>
                            <a:srgbClr val="1F3864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Asset Type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 b="1">
                          <a:solidFill>
                            <a:srgbClr val="1F3864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Business Risk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solidFill>
                            <a:srgbClr val="1F3864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3996090"/>
                  </a:ext>
                </a:extLst>
              </a:tr>
              <a:tr h="72545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 b="1">
                          <a:solidFill>
                            <a:srgbClr val="1F3864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0-8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 b="1">
                          <a:solidFill>
                            <a:srgbClr val="1F3864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8-16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 b="1">
                          <a:solidFill>
                            <a:srgbClr val="1F3864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16-25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 b="1" spc="-10">
                          <a:solidFill>
                            <a:srgbClr val="1F3864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Totals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35594065"/>
                  </a:ext>
                </a:extLst>
              </a:tr>
              <a:tr h="7254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Sanitary</a:t>
                      </a:r>
                      <a:r>
                        <a:rPr lang="en-US" sz="2000" spc="-25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Sewer</a:t>
                      </a:r>
                      <a:r>
                        <a:rPr lang="en-US" sz="2000" spc="-25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spc="-1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(Feet)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52,753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5,119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615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58,487</a:t>
                      </a:r>
                      <a:endParaRPr lang="en-US" sz="20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86433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15119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65495-BCDD-5CAF-E85B-0CE6C26327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Pump Station/Force Main Business Risk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6638BAA-9608-6045-C122-101078C2158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9896990"/>
              </p:ext>
            </p:extLst>
          </p:nvPr>
        </p:nvGraphicFramePr>
        <p:xfrm>
          <a:off x="691079" y="2416629"/>
          <a:ext cx="10325000" cy="3723502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559805">
                  <a:extLst>
                    <a:ext uri="{9D8B030D-6E8A-4147-A177-3AD203B41FA5}">
                      <a16:colId xmlns:a16="http://schemas.microsoft.com/office/drawing/2014/main" val="1624097986"/>
                    </a:ext>
                  </a:extLst>
                </a:gridCol>
                <a:gridCol w="1717359">
                  <a:extLst>
                    <a:ext uri="{9D8B030D-6E8A-4147-A177-3AD203B41FA5}">
                      <a16:colId xmlns:a16="http://schemas.microsoft.com/office/drawing/2014/main" val="321363922"/>
                    </a:ext>
                  </a:extLst>
                </a:gridCol>
                <a:gridCol w="1759055">
                  <a:extLst>
                    <a:ext uri="{9D8B030D-6E8A-4147-A177-3AD203B41FA5}">
                      <a16:colId xmlns:a16="http://schemas.microsoft.com/office/drawing/2014/main" val="3743283019"/>
                    </a:ext>
                  </a:extLst>
                </a:gridCol>
                <a:gridCol w="1641784">
                  <a:extLst>
                    <a:ext uri="{9D8B030D-6E8A-4147-A177-3AD203B41FA5}">
                      <a16:colId xmlns:a16="http://schemas.microsoft.com/office/drawing/2014/main" val="1082224734"/>
                    </a:ext>
                  </a:extLst>
                </a:gridCol>
                <a:gridCol w="1646997">
                  <a:extLst>
                    <a:ext uri="{9D8B030D-6E8A-4147-A177-3AD203B41FA5}">
                      <a16:colId xmlns:a16="http://schemas.microsoft.com/office/drawing/2014/main" val="3849287874"/>
                    </a:ext>
                  </a:extLst>
                </a:gridCol>
              </a:tblGrid>
              <a:tr h="619237">
                <a:tc gridSpan="5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Table</a:t>
                      </a:r>
                      <a:r>
                        <a:rPr lang="en-US" sz="2000" spc="-15">
                          <a:solidFill>
                            <a:srgbClr val="FFFFFF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7.6</a:t>
                      </a:r>
                      <a:r>
                        <a:rPr lang="en-US" sz="2000" spc="205">
                          <a:solidFill>
                            <a:srgbClr val="FFFFFF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Risk Assessment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86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9286235"/>
                  </a:ext>
                </a:extLst>
              </a:tr>
              <a:tr h="61923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 b="1">
                          <a:solidFill>
                            <a:srgbClr val="1F3864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Pump/Lift Station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 b="1">
                          <a:solidFill>
                            <a:srgbClr val="1F3864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Force Main Diameter (inch)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 b="1">
                          <a:solidFill>
                            <a:srgbClr val="1F3864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Force Main Material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 b="1">
                          <a:solidFill>
                            <a:srgbClr val="1F3864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Force Main Length (feet)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 b="1">
                          <a:solidFill>
                            <a:srgbClr val="1F3864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Rating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1146026"/>
                  </a:ext>
                </a:extLst>
              </a:tr>
              <a:tr h="61923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No. 1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FPVC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4,717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2893116"/>
                  </a:ext>
                </a:extLst>
              </a:tr>
              <a:tr h="61923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No. 3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Ductile Iron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260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1726994"/>
                  </a:ext>
                </a:extLst>
              </a:tr>
              <a:tr h="61923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No. 4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HDPE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485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7031029"/>
                  </a:ext>
                </a:extLst>
              </a:tr>
              <a:tr h="61923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No. 5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HDPE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430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sz="20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49796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45511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27575F-AFC3-2BB1-A639-7ADB57ED10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Capital Improvement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FF6FA0-01BB-ACC1-4F43-1CD543EEFA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Capital Projects scheduled to be constructed in 2023</a:t>
            </a:r>
          </a:p>
          <a:p>
            <a:r>
              <a:rPr lang="en-US" dirty="0"/>
              <a:t>MACP and PACP Rehabilitation Program</a:t>
            </a:r>
          </a:p>
          <a:p>
            <a:r>
              <a:rPr lang="en-US" dirty="0"/>
              <a:t>Capital Projects scheduled to be constructed within ten years</a:t>
            </a:r>
          </a:p>
        </p:txBody>
      </p:sp>
    </p:spTree>
    <p:extLst>
      <p:ext uri="{BB962C8B-B14F-4D97-AF65-F5344CB8AC3E}">
        <p14:creationId xmlns:p14="http://schemas.microsoft.com/office/powerpoint/2010/main" val="21801757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853EB5-5A5B-485F-06CC-9552CB301A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Capital Projects scheduled to be constructed in 2023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7914675-927C-4C9C-3097-6486ED20DF8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075" y="2168414"/>
            <a:ext cx="8972550" cy="4232385"/>
          </a:xfrm>
        </p:spPr>
      </p:pic>
    </p:spTree>
    <p:extLst>
      <p:ext uri="{BB962C8B-B14F-4D97-AF65-F5344CB8AC3E}">
        <p14:creationId xmlns:p14="http://schemas.microsoft.com/office/powerpoint/2010/main" val="20847827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6B1372-7C2E-89EF-1301-7FBB5F55D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MACP and PACP Rehabilitation Program</a:t>
            </a:r>
            <a:br>
              <a:rPr lang="en-US" dirty="0"/>
            </a:br>
            <a:endParaRPr lang="en-U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E7F5178-8402-6FD9-DC68-95DFA947177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90675" y="1531474"/>
            <a:ext cx="8267700" cy="4955051"/>
          </a:xfrm>
        </p:spPr>
      </p:pic>
    </p:spTree>
    <p:extLst>
      <p:ext uri="{BB962C8B-B14F-4D97-AF65-F5344CB8AC3E}">
        <p14:creationId xmlns:p14="http://schemas.microsoft.com/office/powerpoint/2010/main" val="38919827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EC291-4FD7-7023-1818-01C0758CFD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Grantee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483059-A5E2-F1FE-F095-EFAD2142FE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algn="just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endParaRPr lang="en-US" sz="1800" b="0" i="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1800" b="0" i="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Village of Pinckney</a:t>
            </a:r>
            <a:endParaRPr lang="en-US" sz="18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1800" b="0" i="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Project Grant Amount:	$300,946</a:t>
            </a:r>
            <a:endParaRPr lang="en-US" sz="18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1800" b="0" i="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Applicant Match Amount:	$33,439</a:t>
            </a:r>
          </a:p>
          <a:p>
            <a:pPr marL="0" marR="0" algn="just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18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Total:			$334,385</a:t>
            </a:r>
            <a:endParaRPr lang="en-US" sz="18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20997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0DAE8-B133-75CE-88FC-BA3C8A719F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Capital Projects scheduled to be constructed within ten years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62BCE87-B120-544E-88A2-EC2B75ECBCA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075" y="2724150"/>
            <a:ext cx="9791700" cy="2428875"/>
          </a:xfrm>
        </p:spPr>
      </p:pic>
    </p:spTree>
    <p:extLst>
      <p:ext uri="{BB962C8B-B14F-4D97-AF65-F5344CB8AC3E}">
        <p14:creationId xmlns:p14="http://schemas.microsoft.com/office/powerpoint/2010/main" val="37329059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E7E00E-613B-EB5C-CC59-4D54BFD200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OM&amp;R Budget and Rate Sufficiency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2B5AD1-7132-2A65-AE38-32F3FAC5B1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32944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0DC262-2A7A-9774-0DEF-B1FDA7C78E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GIS Mapping and Ongoing Data Management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2B8510-7EC4-29D7-F3DA-9B63BF32A3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6709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81D030-F3F5-D030-E9A9-B8AE7F7531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Asset Management Plan Goals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A67CE5-664B-7B2A-A2F6-B02B610E7B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Provide Opinion of Asset Conditions and Future Needs</a:t>
            </a:r>
          </a:p>
          <a:p>
            <a:r>
              <a:rPr lang="en-US" dirty="0"/>
              <a:t>Review O, M, &amp; R Costs to provide a defined Level of Service (LOS)</a:t>
            </a:r>
          </a:p>
          <a:p>
            <a:r>
              <a:rPr lang="en-US" dirty="0"/>
              <a:t>Use System-Wide-Information to determine the lowest life-cycle cost to maintain LOS</a:t>
            </a:r>
          </a:p>
          <a:p>
            <a:r>
              <a:rPr lang="en-US" dirty="0"/>
              <a:t>To perform pre-emptive maintenance on the system before they become emergencies</a:t>
            </a:r>
          </a:p>
        </p:txBody>
      </p:sp>
    </p:spTree>
    <p:extLst>
      <p:ext uri="{BB962C8B-B14F-4D97-AF65-F5344CB8AC3E}">
        <p14:creationId xmlns:p14="http://schemas.microsoft.com/office/powerpoint/2010/main" val="29205897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DF320-198D-7475-9F26-1C6494DFE5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Wastewater Asset Inventory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56A3BE-6591-824F-A1F3-6E842A616D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Condition Assessment</a:t>
            </a:r>
          </a:p>
          <a:p>
            <a:pPr lvl="1"/>
            <a:r>
              <a:rPr lang="en-US" dirty="0"/>
              <a:t>Gravity Sewer Cleaning and Televising</a:t>
            </a:r>
          </a:p>
          <a:p>
            <a:pPr lvl="1"/>
            <a:r>
              <a:rPr lang="en-US" dirty="0"/>
              <a:t>Field Surveying</a:t>
            </a:r>
          </a:p>
          <a:p>
            <a:pPr lvl="1"/>
            <a:r>
              <a:rPr lang="en-US" dirty="0"/>
              <a:t>Physical Site Observations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25171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DAC17C-28F8-2754-F6CB-3523D42FCF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System Asset Summary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63009111-98E5-49E1-0A74-D8D1454D779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3056883"/>
              </p:ext>
            </p:extLst>
          </p:nvPr>
        </p:nvGraphicFramePr>
        <p:xfrm>
          <a:off x="2718262" y="2377440"/>
          <a:ext cx="6733309" cy="3133896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397048">
                  <a:extLst>
                    <a:ext uri="{9D8B030D-6E8A-4147-A177-3AD203B41FA5}">
                      <a16:colId xmlns:a16="http://schemas.microsoft.com/office/drawing/2014/main" val="3297291698"/>
                    </a:ext>
                  </a:extLst>
                </a:gridCol>
                <a:gridCol w="1682158">
                  <a:extLst>
                    <a:ext uri="{9D8B030D-6E8A-4147-A177-3AD203B41FA5}">
                      <a16:colId xmlns:a16="http://schemas.microsoft.com/office/drawing/2014/main" val="3538842002"/>
                    </a:ext>
                  </a:extLst>
                </a:gridCol>
                <a:gridCol w="1654103">
                  <a:extLst>
                    <a:ext uri="{9D8B030D-6E8A-4147-A177-3AD203B41FA5}">
                      <a16:colId xmlns:a16="http://schemas.microsoft.com/office/drawing/2014/main" val="1630137232"/>
                    </a:ext>
                  </a:extLst>
                </a:gridCol>
              </a:tblGrid>
              <a:tr h="522316"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Table 1.2 - System Asset Summary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386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5987298"/>
                  </a:ext>
                </a:extLst>
              </a:tr>
              <a:tr h="52231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 Gravity Sewer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58,487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Feet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7261747"/>
                  </a:ext>
                </a:extLst>
              </a:tr>
              <a:tr h="52231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 Force</a:t>
                      </a: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mbria Math" panose="02040503050406030204" pitchFamily="18" charset="0"/>
                        </a:rPr>
                        <a:t>‐</a:t>
                      </a: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Main Sewer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5,892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Feet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581396"/>
                  </a:ext>
                </a:extLst>
              </a:tr>
              <a:tr h="52231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 Manholes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245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Each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7653219"/>
                  </a:ext>
                </a:extLst>
              </a:tr>
              <a:tr h="52231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Pump/Lift Stations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Each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7580967"/>
                  </a:ext>
                </a:extLst>
              </a:tr>
              <a:tr h="52231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WWTP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Each</a:t>
                      </a:r>
                      <a:endParaRPr lang="en-US" sz="20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562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80657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284E8B-D9E8-06E9-3A6A-68774DC40B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Sanitary</a:t>
            </a:r>
            <a:r>
              <a:rPr lang="en-US" baseline="0" dirty="0">
                <a:solidFill>
                  <a:schemeClr val="tx1"/>
                </a:solidFill>
              </a:rPr>
              <a:t> Sewer</a:t>
            </a:r>
            <a:r>
              <a:rPr lang="en-US" dirty="0">
                <a:solidFill>
                  <a:schemeClr val="tx1"/>
                </a:solidFill>
              </a:rPr>
              <a:t> - Gravity Pipe Size</a:t>
            </a:r>
            <a:r>
              <a:rPr lang="en-US" baseline="0" dirty="0">
                <a:solidFill>
                  <a:schemeClr val="tx1"/>
                </a:solidFill>
              </a:rPr>
              <a:t> Breakdown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4348EA1-784C-A598-AD25-7E38BB58D19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1216587"/>
              </p:ext>
            </p:extLst>
          </p:nvPr>
        </p:nvGraphicFramePr>
        <p:xfrm>
          <a:off x="690563" y="2339975"/>
          <a:ext cx="10325100" cy="35639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260931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56ADBD-56AB-64A1-5A7C-D8A54811F6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Sanitary Sewer Pipe Material Breakdown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C765063B-1D17-4B78-A1D4-9325AC16D7E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3938026"/>
              </p:ext>
            </p:extLst>
          </p:nvPr>
        </p:nvGraphicFramePr>
        <p:xfrm>
          <a:off x="690563" y="2339975"/>
          <a:ext cx="10325100" cy="35639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65264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6B4219-D923-D227-D459-B9E0D6E04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Criticality of Assets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B5C068-78E9-3DE5-756F-8F971FFB3E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Probability of Failure (</a:t>
            </a:r>
            <a:r>
              <a:rPr lang="en-US" dirty="0" err="1"/>
              <a:t>PoF</a:t>
            </a:r>
            <a:r>
              <a:rPr lang="en-US" dirty="0"/>
              <a:t>) - Rated from 0 to 5</a:t>
            </a:r>
          </a:p>
          <a:p>
            <a:pPr lvl="1"/>
            <a:r>
              <a:rPr lang="en-US" dirty="0"/>
              <a:t>PACP Overall Quick Rating</a:t>
            </a:r>
          </a:p>
          <a:p>
            <a:pPr lvl="1"/>
            <a:r>
              <a:rPr lang="en-US" dirty="0"/>
              <a:t>Age-based Assumed Condition</a:t>
            </a:r>
          </a:p>
          <a:p>
            <a:r>
              <a:rPr lang="en-US" dirty="0"/>
              <a:t>Consequence of Failure (</a:t>
            </a:r>
            <a:r>
              <a:rPr lang="en-US" dirty="0" err="1"/>
              <a:t>CoF</a:t>
            </a:r>
            <a:r>
              <a:rPr lang="en-US" dirty="0"/>
              <a:t>) – Rated from 1-5</a:t>
            </a:r>
          </a:p>
          <a:p>
            <a:pPr lvl="1"/>
            <a:r>
              <a:rPr lang="en-US" dirty="0"/>
              <a:t>Manually Assigned</a:t>
            </a:r>
          </a:p>
          <a:p>
            <a:r>
              <a:rPr lang="en-US" dirty="0"/>
              <a:t>Business Risk (BR) – Rated from 1-25</a:t>
            </a:r>
          </a:p>
          <a:p>
            <a:pPr lvl="1"/>
            <a:r>
              <a:rPr lang="en-US" dirty="0"/>
              <a:t>0-8 (Not Critical)</a:t>
            </a:r>
          </a:p>
          <a:p>
            <a:pPr lvl="1"/>
            <a:r>
              <a:rPr lang="en-US" dirty="0"/>
              <a:t>8-16 (Important but not Critical)</a:t>
            </a:r>
          </a:p>
          <a:p>
            <a:pPr lvl="1"/>
            <a:r>
              <a:rPr lang="en-US" dirty="0"/>
              <a:t>16-25 (Critical)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70686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8DED0-005C-4C27-E5F1-40366D5EA6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Business Risk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30A093E-F723-1F06-47EF-445C1520ACC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12993421"/>
              </p:ext>
            </p:extLst>
          </p:nvPr>
        </p:nvGraphicFramePr>
        <p:xfrm>
          <a:off x="2248679" y="2603241"/>
          <a:ext cx="7464489" cy="288316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561933">
                  <a:extLst>
                    <a:ext uri="{9D8B030D-6E8A-4147-A177-3AD203B41FA5}">
                      <a16:colId xmlns:a16="http://schemas.microsoft.com/office/drawing/2014/main" val="642255309"/>
                    </a:ext>
                  </a:extLst>
                </a:gridCol>
                <a:gridCol w="1265962">
                  <a:extLst>
                    <a:ext uri="{9D8B030D-6E8A-4147-A177-3AD203B41FA5}">
                      <a16:colId xmlns:a16="http://schemas.microsoft.com/office/drawing/2014/main" val="410597521"/>
                    </a:ext>
                  </a:extLst>
                </a:gridCol>
                <a:gridCol w="1265962">
                  <a:extLst>
                    <a:ext uri="{9D8B030D-6E8A-4147-A177-3AD203B41FA5}">
                      <a16:colId xmlns:a16="http://schemas.microsoft.com/office/drawing/2014/main" val="2011694377"/>
                    </a:ext>
                  </a:extLst>
                </a:gridCol>
                <a:gridCol w="1185316">
                  <a:extLst>
                    <a:ext uri="{9D8B030D-6E8A-4147-A177-3AD203B41FA5}">
                      <a16:colId xmlns:a16="http://schemas.microsoft.com/office/drawing/2014/main" val="414787654"/>
                    </a:ext>
                  </a:extLst>
                </a:gridCol>
                <a:gridCol w="1185316">
                  <a:extLst>
                    <a:ext uri="{9D8B030D-6E8A-4147-A177-3AD203B41FA5}">
                      <a16:colId xmlns:a16="http://schemas.microsoft.com/office/drawing/2014/main" val="510652054"/>
                    </a:ext>
                  </a:extLst>
                </a:gridCol>
              </a:tblGrid>
              <a:tr h="576632">
                <a:tc gridSpan="5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Table</a:t>
                      </a:r>
                      <a:r>
                        <a:rPr lang="en-US" sz="2000" spc="-15">
                          <a:solidFill>
                            <a:srgbClr val="FFFFFF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1.4 -</a:t>
                      </a:r>
                      <a:r>
                        <a:rPr lang="en-US" sz="2000" spc="205">
                          <a:solidFill>
                            <a:srgbClr val="FFFFFF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Risk Assessment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386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9946932"/>
                  </a:ext>
                </a:extLst>
              </a:tr>
              <a:tr h="576632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 b="1">
                          <a:solidFill>
                            <a:srgbClr val="1F3864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Asset Type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 b="1">
                          <a:solidFill>
                            <a:srgbClr val="1F3864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Business Risk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solidFill>
                            <a:srgbClr val="1F3864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7282380"/>
                  </a:ext>
                </a:extLst>
              </a:tr>
              <a:tr h="57663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 b="1">
                          <a:solidFill>
                            <a:srgbClr val="1F3864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0-8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 b="1">
                          <a:solidFill>
                            <a:srgbClr val="1F3864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8-16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 b="1">
                          <a:solidFill>
                            <a:srgbClr val="1F3864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16-25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 b="1" spc="-10">
                          <a:solidFill>
                            <a:srgbClr val="1F3864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Totals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6359206"/>
                  </a:ext>
                </a:extLst>
              </a:tr>
              <a:tr h="57663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Sanitary</a:t>
                      </a:r>
                      <a:r>
                        <a:rPr lang="en-US" sz="2000" spc="-25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Sewer</a:t>
                      </a:r>
                      <a:r>
                        <a:rPr lang="en-US" sz="2000" spc="-25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spc="-1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(Feet)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52,753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5,119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615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58,487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6321108"/>
                  </a:ext>
                </a:extLst>
              </a:tr>
              <a:tr h="57663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 spc="-1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Manholes (Each)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234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245</a:t>
                      </a:r>
                      <a:endParaRPr lang="en-US" sz="20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2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1403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645974"/>
      </p:ext>
    </p:extLst>
  </p:cSld>
  <p:clrMapOvr>
    <a:masterClrMapping/>
  </p:clrMapOvr>
</p:sld>
</file>

<file path=ppt/theme/theme1.xml><?xml version="1.0" encoding="utf-8"?>
<a:theme xmlns:a="http://schemas.openxmlformats.org/drawingml/2006/main" name="CosineVTI">
  <a:themeElements>
    <a:clrScheme name="AnalogousFromDarkSeedLeftStep">
      <a:dk1>
        <a:srgbClr val="000000"/>
      </a:dk1>
      <a:lt1>
        <a:srgbClr val="FFFFFF"/>
      </a:lt1>
      <a:dk2>
        <a:srgbClr val="3D2324"/>
      </a:dk2>
      <a:lt2>
        <a:srgbClr val="E2E3E8"/>
      </a:lt2>
      <a:accent1>
        <a:srgbClr val="B99E44"/>
      </a:accent1>
      <a:accent2>
        <a:srgbClr val="B56438"/>
      </a:accent2>
      <a:accent3>
        <a:srgbClr val="C64951"/>
      </a:accent3>
      <a:accent4>
        <a:srgbClr val="B53873"/>
      </a:accent4>
      <a:accent5>
        <a:srgbClr val="C649B9"/>
      </a:accent5>
      <a:accent6>
        <a:srgbClr val="8E38B5"/>
      </a:accent6>
      <a:hlink>
        <a:srgbClr val="BF3F9C"/>
      </a:hlink>
      <a:folHlink>
        <a:srgbClr val="7F7F7F"/>
      </a:folHlink>
    </a:clrScheme>
    <a:fontScheme name="Custom 50">
      <a:majorFont>
        <a:latin typeface="Grandview"/>
        <a:ea typeface=""/>
        <a:cs typeface=""/>
      </a:majorFont>
      <a:minorFont>
        <a:latin typeface="Grandvie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sineVTI" id="{4F4449D5-5E9D-4D83-9E2A-939F9CF20276}" vid="{03166EA1-370F-4321-A61E-8851365B4312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673</Words>
  <Application>Microsoft Office PowerPoint</Application>
  <PresentationFormat>Widescreen</PresentationFormat>
  <Paragraphs>228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Arial Narrow</vt:lpstr>
      <vt:lpstr>Grandview</vt:lpstr>
      <vt:lpstr>Wingdings</vt:lpstr>
      <vt:lpstr>CosineVTI</vt:lpstr>
      <vt:lpstr>Village of Pinckney SAW Grant</vt:lpstr>
      <vt:lpstr>Grantee Information</vt:lpstr>
      <vt:lpstr>Asset Management Plan Goals</vt:lpstr>
      <vt:lpstr>Wastewater Asset Inventory</vt:lpstr>
      <vt:lpstr>System Asset Summary</vt:lpstr>
      <vt:lpstr>Sanitary Sewer - Gravity Pipe Size Breakdown</vt:lpstr>
      <vt:lpstr>Sanitary Sewer Pipe Material Breakdown</vt:lpstr>
      <vt:lpstr>Criticality of Assets</vt:lpstr>
      <vt:lpstr>Business Risk</vt:lpstr>
      <vt:lpstr>Existing Gravity Sewer Collection Piping</vt:lpstr>
      <vt:lpstr>Condition Assessment</vt:lpstr>
      <vt:lpstr>Probability of Failure (PoF)</vt:lpstr>
      <vt:lpstr>Consequence of Failure (CoF)</vt:lpstr>
      <vt:lpstr>Manhole Business Risk</vt:lpstr>
      <vt:lpstr>Gravity Sewer Business Risk</vt:lpstr>
      <vt:lpstr>Pump Station/Force Main Business Risk</vt:lpstr>
      <vt:lpstr>Capital Improvement Plan</vt:lpstr>
      <vt:lpstr>Capital Projects scheduled to be constructed in 2023</vt:lpstr>
      <vt:lpstr>MACP and PACP Rehabilitation Program </vt:lpstr>
      <vt:lpstr>Capital Projects scheduled to be constructed within ten years</vt:lpstr>
      <vt:lpstr>OM&amp;R Budget and Rate Sufficiency</vt:lpstr>
      <vt:lpstr>GIS Mapping and Ongoing Data Management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Village of Pinckney SAW Grant</dc:title>
  <dc:creator>Joseph White</dc:creator>
  <cp:lastModifiedBy>Joseph White</cp:lastModifiedBy>
  <cp:revision>6</cp:revision>
  <dcterms:created xsi:type="dcterms:W3CDTF">2023-05-22T20:35:41Z</dcterms:created>
  <dcterms:modified xsi:type="dcterms:W3CDTF">2023-05-22T21:47:21Z</dcterms:modified>
</cp:coreProperties>
</file>